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</p:sldIdLst>
  <p:sldSz cy="5143500" cx="9144000"/>
  <p:notesSz cx="6858000" cy="9144000"/>
  <p:embeddedFontLst>
    <p:embeddedFont>
      <p:font typeface="Roboto"/>
      <p:regular r:id="rId25"/>
      <p:bold r:id="rId26"/>
      <p:italic r:id="rId27"/>
      <p:boldItalic r:id="rId28"/>
    </p:embeddedFont>
    <p:embeddedFont>
      <p:font typeface="Merriweather"/>
      <p:regular r:id="rId29"/>
      <p:bold r:id="rId30"/>
      <p:italic r:id="rId31"/>
      <p:boldItalic r:id="rId3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font" Target="fonts/Roboto-bold.fntdata"/><Relationship Id="rId25" Type="http://schemas.openxmlformats.org/officeDocument/2006/relationships/font" Target="fonts/Roboto-regular.fntdata"/><Relationship Id="rId28" Type="http://schemas.openxmlformats.org/officeDocument/2006/relationships/font" Target="fonts/Roboto-boldItalic.fntdata"/><Relationship Id="rId27" Type="http://schemas.openxmlformats.org/officeDocument/2006/relationships/font" Target="fonts/Roboto-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29" Type="http://schemas.openxmlformats.org/officeDocument/2006/relationships/font" Target="fonts/Merriweather-regular.fntdata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31" Type="http://schemas.openxmlformats.org/officeDocument/2006/relationships/font" Target="fonts/Merriweather-italic.fntdata"/><Relationship Id="rId30" Type="http://schemas.openxmlformats.org/officeDocument/2006/relationships/font" Target="fonts/Merriweather-bold.fntdata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32" Type="http://schemas.openxmlformats.org/officeDocument/2006/relationships/font" Target="fonts/Merriweather-boldItalic.fntdata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g4c6cff3643_0_126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8" name="Google Shape;188;g4c6cff3643_0_126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g4ae461b01a_0_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4" name="Google Shape;194;g4ae461b01a_0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g4ae461b01a_0_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0" name="Google Shape;200;g4ae461b01a_0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g4d9b4a5c76_0_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6" name="Google Shape;206;g4d9b4a5c76_0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g4ae461b01a_0_2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2" name="Google Shape;212;g4ae461b01a_0_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g4ae461b01a_0_3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8" name="Google Shape;218;g4ae461b01a_0_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g4ae461b01a_0_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4" name="Google Shape;224;g4ae461b01a_0_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g4d9b4a5c76_0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0" name="Google Shape;230;g4d9b4a5c76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g4ae461b01a_0_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6" name="Google Shape;236;g4ae461b01a_0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0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g4afc16b03b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2" name="Google Shape;242;g4afc16b03b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4c6cff3643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4c6cff3643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g4c6cff3643_0_127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7" name="Google Shape;247;g4c6cff3643_0_12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4c6cff3643_0_7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4c6cff3643_0_7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4c6cff3643_0_7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4c6cff3643_0_7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4ae461b01a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4ae461b01a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4c6cff3643_0_125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4c6cff3643_0_12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4c6cff3643_0_126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Google Shape;150;g4c6cff3643_0_12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g4ae461b01a_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5" name="Google Shape;175;g4ae461b01a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4ae461b01a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1" name="Google Shape;181;g4ae461b01a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-125" y="0"/>
            <a:ext cx="9144250" cy="4398100"/>
          </a:xfrm>
          <a:custGeom>
            <a:rect b="b" l="l" r="r" t="t"/>
            <a:pathLst>
              <a:path extrusionOk="0" h="175924" w="36577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11" name="Google Shape;11;p2"/>
          <p:cNvSpPr txBox="1"/>
          <p:nvPr>
            <p:ph type="ctr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311700" y="1878560"/>
            <a:ext cx="4242600" cy="7383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 txBox="1"/>
          <p:nvPr>
            <p:ph hasCustomPrompt="1" type="title"/>
          </p:nvPr>
        </p:nvSpPr>
        <p:spPr>
          <a:xfrm>
            <a:off x="311750" y="831175"/>
            <a:ext cx="5334900" cy="1244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6" name="Google Shape;56;p11"/>
          <p:cNvSpPr txBox="1"/>
          <p:nvPr>
            <p:ph idx="1" type="body"/>
          </p:nvPr>
        </p:nvSpPr>
        <p:spPr>
          <a:xfrm>
            <a:off x="311700" y="2121425"/>
            <a:ext cx="5334900" cy="94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00"/>
              <a:buChar char="●"/>
              <a:defRPr>
                <a:solidFill>
                  <a:schemeClr val="accent2"/>
                </a:solidFill>
              </a:defRPr>
            </a:lvl1pPr>
            <a:lvl2pPr indent="-298450" lvl="1" marL="914400" rtl="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2pPr>
            <a:lvl3pPr indent="-298450" lvl="2" marL="1371600" rtl="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3pPr>
            <a:lvl4pPr indent="-298450" lvl="3" marL="1828800" rtl="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4pPr>
            <a:lvl5pPr indent="-298450" lvl="4" marL="2286000" rtl="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5pPr>
            <a:lvl6pPr indent="-298450" lvl="5" marL="2743200" rtl="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6pPr>
            <a:lvl7pPr indent="-298450" lvl="6" marL="3200400" rtl="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7pPr>
            <a:lvl8pPr indent="-298450" lvl="7" marL="3657600" rtl="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8pPr>
            <a:lvl9pPr indent="-298450" lvl="8" marL="4114800" rtl="0">
              <a:spcBef>
                <a:spcPts val="1600"/>
              </a:spcBef>
              <a:spcAft>
                <a:spcPts val="160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57" name="Google Shape;5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/>
          <p:nvPr/>
        </p:nvSpPr>
        <p:spPr>
          <a:xfrm>
            <a:off x="0" y="48099"/>
            <a:ext cx="9144250" cy="4398100"/>
          </a:xfrm>
          <a:custGeom>
            <a:rect b="b" l="l" r="r" t="t"/>
            <a:pathLst>
              <a:path extrusionOk="0" h="175924" w="36577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16" name="Google Shape;16;p3"/>
          <p:cNvSpPr/>
          <p:nvPr/>
        </p:nvSpPr>
        <p:spPr>
          <a:xfrm>
            <a:off x="0" y="0"/>
            <a:ext cx="9144250" cy="4398100"/>
          </a:xfrm>
          <a:custGeom>
            <a:rect b="b" l="l" r="r" t="t"/>
            <a:pathLst>
              <a:path extrusionOk="0" h="175924" w="36577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</p:sp>
      <p:sp>
        <p:nvSpPr>
          <p:cNvPr id="17" name="Google Shape;17;p3"/>
          <p:cNvSpPr txBox="1"/>
          <p:nvPr>
            <p:ph type="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>
                <a:solidFill>
                  <a:schemeClr val="accent1"/>
                </a:solidFill>
              </a:defRPr>
            </a:lvl1pPr>
            <a:lvl2pPr lvl="1" rtl="0">
              <a:buNone/>
              <a:defRPr>
                <a:solidFill>
                  <a:schemeClr val="accent1"/>
                </a:solidFill>
              </a:defRPr>
            </a:lvl2pPr>
            <a:lvl3pPr lvl="2" rtl="0">
              <a:buNone/>
              <a:defRPr>
                <a:solidFill>
                  <a:schemeClr val="accent1"/>
                </a:solidFill>
              </a:defRPr>
            </a:lvl3pPr>
            <a:lvl4pPr lvl="3" rtl="0">
              <a:buNone/>
              <a:defRPr>
                <a:solidFill>
                  <a:schemeClr val="accent1"/>
                </a:solidFill>
              </a:defRPr>
            </a:lvl4pPr>
            <a:lvl5pPr lvl="4" rtl="0">
              <a:buNone/>
              <a:defRPr>
                <a:solidFill>
                  <a:schemeClr val="accent1"/>
                </a:solidFill>
              </a:defRPr>
            </a:lvl5pPr>
            <a:lvl6pPr lvl="5" rtl="0">
              <a:buNone/>
              <a:defRPr>
                <a:solidFill>
                  <a:schemeClr val="accent1"/>
                </a:solidFill>
              </a:defRPr>
            </a:lvl6pPr>
            <a:lvl7pPr lvl="6" rtl="0">
              <a:buNone/>
              <a:defRPr>
                <a:solidFill>
                  <a:schemeClr val="accent1"/>
                </a:solidFill>
              </a:defRPr>
            </a:lvl7pPr>
            <a:lvl8pPr lvl="7" rtl="0">
              <a:buNone/>
              <a:defRPr>
                <a:solidFill>
                  <a:schemeClr val="accent1"/>
                </a:solidFill>
              </a:defRPr>
            </a:lvl8pPr>
            <a:lvl9pPr lvl="8" rtl="0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/>
          <p:nvPr/>
        </p:nvSpPr>
        <p:spPr>
          <a:xfrm>
            <a:off x="0" y="0"/>
            <a:ext cx="4314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" name="Google Shape;21;p4"/>
          <p:cNvSpPr/>
          <p:nvPr/>
        </p:nvSpPr>
        <p:spPr>
          <a:xfrm>
            <a:off x="0" y="44125"/>
            <a:ext cx="4313625" cy="4399375"/>
          </a:xfrm>
          <a:custGeom>
            <a:rect b="b" l="l" r="r" t="t"/>
            <a:pathLst>
              <a:path extrusionOk="0" h="175975" w="172545">
                <a:moveTo>
                  <a:pt x="0" y="157"/>
                </a:moveTo>
                <a:lnTo>
                  <a:pt x="172419" y="0"/>
                </a:lnTo>
                <a:lnTo>
                  <a:pt x="172545" y="126541"/>
                </a:lnTo>
                <a:lnTo>
                  <a:pt x="0" y="17597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</p:sp>
      <p:sp>
        <p:nvSpPr>
          <p:cNvPr id="22" name="Google Shape;22;p4"/>
          <p:cNvSpPr/>
          <p:nvPr/>
        </p:nvSpPr>
        <p:spPr>
          <a:xfrm>
            <a:off x="-125" y="0"/>
            <a:ext cx="4316900" cy="4395600"/>
          </a:xfrm>
          <a:custGeom>
            <a:rect b="b" l="l" r="r" t="t"/>
            <a:pathLst>
              <a:path extrusionOk="0" h="175824" w="172676">
                <a:moveTo>
                  <a:pt x="0" y="6"/>
                </a:moveTo>
                <a:lnTo>
                  <a:pt x="172676" y="0"/>
                </a:lnTo>
                <a:lnTo>
                  <a:pt x="172562" y="126442"/>
                </a:lnTo>
                <a:lnTo>
                  <a:pt x="0" y="175824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</p:sp>
      <p:sp>
        <p:nvSpPr>
          <p:cNvPr id="23" name="Google Shape;23;p4"/>
          <p:cNvSpPr txBox="1"/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4" name="Google Shape;24;p4"/>
          <p:cNvSpPr txBox="1"/>
          <p:nvPr>
            <p:ph idx="1" type="body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 rtl="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rtl="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rtl="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rtl="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rtl="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rtl="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5"/>
          <p:cNvSpPr/>
          <p:nvPr/>
        </p:nvSpPr>
        <p:spPr>
          <a:xfrm>
            <a:off x="0" y="0"/>
            <a:ext cx="9144000" cy="12771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" name="Google Shape;28;p5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>
            <a:off x="311700" y="1505700"/>
            <a:ext cx="3999900" cy="3076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 rtl="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rtl="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rtl="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rtl="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rtl="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rtl="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0" name="Google Shape;30;p5"/>
          <p:cNvSpPr txBox="1"/>
          <p:nvPr>
            <p:ph idx="2" type="body"/>
          </p:nvPr>
        </p:nvSpPr>
        <p:spPr>
          <a:xfrm>
            <a:off x="4832400" y="1505700"/>
            <a:ext cx="3999900" cy="3076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 rtl="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rtl="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rtl="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rtl="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rtl="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rtl="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/>
          <p:nvPr/>
        </p:nvSpPr>
        <p:spPr>
          <a:xfrm>
            <a:off x="0" y="0"/>
            <a:ext cx="9144000" cy="12771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" name="Google Shape;34;p6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/>
          <p:nvPr/>
        </p:nvSpPr>
        <p:spPr>
          <a:xfrm>
            <a:off x="0" y="0"/>
            <a:ext cx="37644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" name="Google Shape;38;p7"/>
          <p:cNvSpPr txBox="1"/>
          <p:nvPr>
            <p:ph type="title"/>
          </p:nvPr>
        </p:nvSpPr>
        <p:spPr>
          <a:xfrm>
            <a:off x="311725" y="500925"/>
            <a:ext cx="3127500" cy="1829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9" name="Google Shape;39;p7"/>
          <p:cNvSpPr txBox="1"/>
          <p:nvPr>
            <p:ph idx="1" type="body"/>
          </p:nvPr>
        </p:nvSpPr>
        <p:spPr>
          <a:xfrm>
            <a:off x="311700" y="2390650"/>
            <a:ext cx="3127500" cy="2298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00"/>
              <a:buChar char="●"/>
              <a:defRPr>
                <a:solidFill>
                  <a:schemeClr val="accent2"/>
                </a:solidFill>
              </a:defRPr>
            </a:lvl1pPr>
            <a:lvl2pPr indent="-298450" lvl="1" marL="914400" rtl="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2pPr>
            <a:lvl3pPr indent="-298450" lvl="2" marL="1371600" rtl="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3pPr>
            <a:lvl4pPr indent="-298450" lvl="3" marL="1828800" rtl="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4pPr>
            <a:lvl5pPr indent="-298450" lvl="4" marL="2286000" rtl="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5pPr>
            <a:lvl6pPr indent="-298450" lvl="5" marL="2743200" rtl="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6pPr>
            <a:lvl7pPr indent="-298450" lvl="6" marL="3200400" rtl="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7pPr>
            <a:lvl8pPr indent="-298450" lvl="7" marL="3657600" rtl="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8pPr>
            <a:lvl9pPr indent="-298450" lvl="8" marL="4114800" rtl="0">
              <a:spcBef>
                <a:spcPts val="1600"/>
              </a:spcBef>
              <a:spcAft>
                <a:spcPts val="160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40" name="Google Shape;40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8"/>
          <p:cNvSpPr txBox="1"/>
          <p:nvPr>
            <p:ph type="title"/>
          </p:nvPr>
        </p:nvSpPr>
        <p:spPr>
          <a:xfrm>
            <a:off x="311675" y="798600"/>
            <a:ext cx="6247800" cy="35463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43" name="Google Shape;43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>
                <a:solidFill>
                  <a:schemeClr val="accent1"/>
                </a:solidFill>
              </a:defRPr>
            </a:lvl1pPr>
            <a:lvl2pPr lvl="1" rtl="0">
              <a:buNone/>
              <a:defRPr>
                <a:solidFill>
                  <a:schemeClr val="accent1"/>
                </a:solidFill>
              </a:defRPr>
            </a:lvl2pPr>
            <a:lvl3pPr lvl="2" rtl="0">
              <a:buNone/>
              <a:defRPr>
                <a:solidFill>
                  <a:schemeClr val="accent1"/>
                </a:solidFill>
              </a:defRPr>
            </a:lvl3pPr>
            <a:lvl4pPr lvl="3" rtl="0">
              <a:buNone/>
              <a:defRPr>
                <a:solidFill>
                  <a:schemeClr val="accent1"/>
                </a:solidFill>
              </a:defRPr>
            </a:lvl4pPr>
            <a:lvl5pPr lvl="4" rtl="0">
              <a:buNone/>
              <a:defRPr>
                <a:solidFill>
                  <a:schemeClr val="accent1"/>
                </a:solidFill>
              </a:defRPr>
            </a:lvl5pPr>
            <a:lvl6pPr lvl="5" rtl="0">
              <a:buNone/>
              <a:defRPr>
                <a:solidFill>
                  <a:schemeClr val="accent1"/>
                </a:solidFill>
              </a:defRPr>
            </a:lvl6pPr>
            <a:lvl7pPr lvl="6" rtl="0">
              <a:buNone/>
              <a:defRPr>
                <a:solidFill>
                  <a:schemeClr val="accent1"/>
                </a:solidFill>
              </a:defRPr>
            </a:lvl7pPr>
            <a:lvl8pPr lvl="7" rtl="0">
              <a:buNone/>
              <a:defRPr>
                <a:solidFill>
                  <a:schemeClr val="accent1"/>
                </a:solidFill>
              </a:defRPr>
            </a:lvl8pPr>
            <a:lvl9pPr lvl="8" rtl="0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9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" name="Google Shape;46;p9"/>
          <p:cNvSpPr txBox="1"/>
          <p:nvPr>
            <p:ph type="title"/>
          </p:nvPr>
        </p:nvSpPr>
        <p:spPr>
          <a:xfrm>
            <a:off x="311300" y="500925"/>
            <a:ext cx="3704400" cy="2049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Google Shape;47;p9"/>
          <p:cNvSpPr txBox="1"/>
          <p:nvPr>
            <p:ph idx="1" type="subTitle"/>
          </p:nvPr>
        </p:nvSpPr>
        <p:spPr>
          <a:xfrm>
            <a:off x="304800" y="2626725"/>
            <a:ext cx="3704400" cy="926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48" name="Google Shape;48;p9"/>
          <p:cNvSpPr txBox="1"/>
          <p:nvPr>
            <p:ph idx="2" type="body"/>
          </p:nvPr>
        </p:nvSpPr>
        <p:spPr>
          <a:xfrm>
            <a:off x="4879025" y="500925"/>
            <a:ext cx="3954000" cy="4111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 rtl="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rtl="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rtl="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rtl="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rtl="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rtl="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49" name="Google Shape;49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0"/>
          <p:cNvSpPr/>
          <p:nvPr/>
        </p:nvSpPr>
        <p:spPr>
          <a:xfrm>
            <a:off x="0" y="4369000"/>
            <a:ext cx="9144000" cy="7743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" name="Google Shape;52;p10"/>
          <p:cNvSpPr txBox="1"/>
          <p:nvPr>
            <p:ph idx="1" type="body"/>
          </p:nvPr>
        </p:nvSpPr>
        <p:spPr>
          <a:xfrm>
            <a:off x="311700" y="4521400"/>
            <a:ext cx="7979400" cy="4605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Merriweather"/>
              <a:buNone/>
              <a:defRPr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</a:lstStyle>
          <a:p/>
        </p:txBody>
      </p:sp>
      <p:sp>
        <p:nvSpPr>
          <p:cNvPr id="53" name="Google Shape;5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paradigm">
    <p:bg>
      <p:bgPr>
        <a:solidFill>
          <a:srgbClr val="CC0000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115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Roboto"/>
              <a:buChar char="●"/>
              <a:defRPr sz="13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298450" lvl="1" marL="914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298450" lvl="2" marL="1371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298450" lvl="3" marL="1828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●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298450" lvl="4" marL="22860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298450" lvl="5" marL="2743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298450" lvl="6" marL="3200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●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298450" lvl="7" marL="3657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298450" lvl="8" marL="41148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rtl="0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rtl="0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rtl="0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rtl="0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rtl="0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rtl="0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rtl="0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rtl="0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8.png"/><Relationship Id="rId4" Type="http://schemas.openxmlformats.org/officeDocument/2006/relationships/image" Target="../media/image5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7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Relationship Id="rId4" Type="http://schemas.openxmlformats.org/officeDocument/2006/relationships/image" Target="../media/image3.jpg"/><Relationship Id="rId5" Type="http://schemas.openxmlformats.org/officeDocument/2006/relationships/image" Target="../media/image2.png"/><Relationship Id="rId6" Type="http://schemas.openxmlformats.org/officeDocument/2006/relationships/image" Target="../media/image9.jpg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6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hyperlink" Target="https://orgs.ncsu.edu/gsa/conference-award/" TargetMode="Externa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3"/>
          <p:cNvSpPr txBox="1"/>
          <p:nvPr>
            <p:ph type="ctrTitle"/>
          </p:nvPr>
        </p:nvSpPr>
        <p:spPr>
          <a:xfrm>
            <a:off x="311700" y="1608500"/>
            <a:ext cx="8520600" cy="128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GSA Awards Workshop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5" name="Google Shape;65;p13"/>
          <p:cNvSpPr txBox="1"/>
          <p:nvPr>
            <p:ph idx="1" type="subTitle"/>
          </p:nvPr>
        </p:nvSpPr>
        <p:spPr>
          <a:xfrm>
            <a:off x="311700" y="3712375"/>
            <a:ext cx="8520600" cy="111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Presented By:</a:t>
            </a:r>
            <a:endParaRPr b="1" sz="24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GSA Research Recognition Committee</a:t>
            </a:r>
            <a:endParaRPr sz="24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66" name="Google Shape;6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3139901" cy="994751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Google Shape;67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584853" y="0"/>
            <a:ext cx="1559146" cy="1608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22"/>
          <p:cNvSpPr txBox="1"/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latin typeface="Times New Roman"/>
                <a:ea typeface="Times New Roman"/>
                <a:cs typeface="Times New Roman"/>
                <a:sym typeface="Times New Roman"/>
              </a:rPr>
              <a:t>Judging</a:t>
            </a:r>
            <a:endParaRPr sz="48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91" name="Google Shape;191;p22"/>
          <p:cNvSpPr txBox="1"/>
          <p:nvPr>
            <p:ph idx="1" type="body"/>
          </p:nvPr>
        </p:nvSpPr>
        <p:spPr>
          <a:xfrm>
            <a:off x="4449550" y="443400"/>
            <a:ext cx="4562100" cy="425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Performed by graduate student peers</a:t>
            </a:r>
            <a:endParaRPr b="1" sz="20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0200" lvl="0" marL="457200" rtl="0" algn="l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Char char="●"/>
            </a:pPr>
            <a:r>
              <a:rPr lang="en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Members of Graduate Student Association </a:t>
            </a:r>
            <a:endParaRPr sz="16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Char char="●"/>
            </a:pPr>
            <a:r>
              <a:rPr lang="en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Research Recognition Committee</a:t>
            </a:r>
            <a:endParaRPr sz="16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Char char="●"/>
            </a:pPr>
            <a:r>
              <a:rPr lang="en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12 members from different programs</a:t>
            </a:r>
            <a:endParaRPr sz="16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Char char="●"/>
            </a:pPr>
            <a:r>
              <a:rPr lang="en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Use rubric to determine scores then discussion on applicants</a:t>
            </a:r>
            <a:endParaRPr sz="16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Merit based</a:t>
            </a:r>
            <a:endParaRPr b="1" sz="20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0200" lvl="0" marL="457200" rtl="0" algn="l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Char char="●"/>
            </a:pPr>
            <a:r>
              <a:rPr lang="en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Take GPA into account, amount of experience on CV, etc.</a:t>
            </a:r>
            <a:endParaRPr sz="16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Char char="●"/>
            </a:pPr>
            <a:r>
              <a:rPr lang="en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Want student research to be recognized at highest level and showcase highest quality research possible</a:t>
            </a:r>
            <a:endParaRPr sz="16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23"/>
          <p:cNvSpPr txBox="1"/>
          <p:nvPr>
            <p:ph type="title"/>
          </p:nvPr>
        </p:nvSpPr>
        <p:spPr>
          <a:xfrm>
            <a:off x="239900" y="500925"/>
            <a:ext cx="3778200" cy="179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>
                <a:latin typeface="Times New Roman"/>
                <a:ea typeface="Times New Roman"/>
                <a:cs typeface="Times New Roman"/>
                <a:sym typeface="Times New Roman"/>
              </a:rPr>
              <a:t>Application - What We’re Looking For</a:t>
            </a:r>
            <a:endParaRPr sz="36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97" name="Google Shape;197;p23"/>
          <p:cNvSpPr txBox="1"/>
          <p:nvPr>
            <p:ph idx="1" type="body"/>
          </p:nvPr>
        </p:nvSpPr>
        <p:spPr>
          <a:xfrm>
            <a:off x="4518350" y="577500"/>
            <a:ext cx="4437000" cy="3988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Char char="●"/>
            </a:pPr>
            <a:r>
              <a:rPr lang="en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Department and program information is for assigning applications and demographic information </a:t>
            </a:r>
            <a:endParaRPr sz="18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Char char="○"/>
            </a:pPr>
            <a:r>
              <a:rPr lang="en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Helps prevent conflict of interest</a:t>
            </a:r>
            <a:endParaRPr sz="16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Char char="●"/>
            </a:pPr>
            <a:r>
              <a:rPr lang="en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Expected Presentation Type</a:t>
            </a:r>
            <a:endParaRPr sz="18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Char char="○"/>
            </a:pPr>
            <a:r>
              <a:rPr lang="en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Gives insight as to whether students are expected to give a certain type of presentation, such as a talk or a poster</a:t>
            </a:r>
            <a:endParaRPr sz="16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Char char="○"/>
            </a:pPr>
            <a:r>
              <a:rPr lang="en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Talks are higher precedent over posters - allows us to take this into account</a:t>
            </a:r>
            <a:endParaRPr sz="16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Char char="●"/>
            </a:pPr>
            <a:r>
              <a:rPr lang="en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Questions About Other Funding</a:t>
            </a:r>
            <a:endParaRPr sz="18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Char char="○"/>
            </a:pPr>
            <a:r>
              <a:rPr lang="en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More for demographic purposes, secondary factor in decisions</a:t>
            </a:r>
            <a:endParaRPr sz="16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24"/>
          <p:cNvSpPr txBox="1"/>
          <p:nvPr>
            <p:ph type="title"/>
          </p:nvPr>
        </p:nvSpPr>
        <p:spPr>
          <a:xfrm>
            <a:off x="311725" y="500925"/>
            <a:ext cx="3706500" cy="162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latin typeface="Times New Roman"/>
                <a:ea typeface="Times New Roman"/>
                <a:cs typeface="Times New Roman"/>
                <a:sym typeface="Times New Roman"/>
              </a:rPr>
              <a:t>Personal Statement- GSA Award for Conferences</a:t>
            </a:r>
            <a:endParaRPr sz="30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03" name="Google Shape;203;p24"/>
          <p:cNvSpPr txBox="1"/>
          <p:nvPr/>
        </p:nvSpPr>
        <p:spPr>
          <a:xfrm>
            <a:off x="4586125" y="291625"/>
            <a:ext cx="4303800" cy="4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latin typeface="Times New Roman"/>
                <a:ea typeface="Times New Roman"/>
                <a:cs typeface="Times New Roman"/>
                <a:sym typeface="Times New Roman"/>
              </a:rPr>
              <a:t>Need to address following questions in under 4500 characters (including spaces):</a:t>
            </a:r>
            <a:endParaRPr b="1" sz="2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Times New Roman"/>
              <a:buChar char="●"/>
            </a:pPr>
            <a:r>
              <a:rPr lang="en" sz="1800">
                <a:latin typeface="Times New Roman"/>
                <a:ea typeface="Times New Roman"/>
                <a:cs typeface="Times New Roman"/>
                <a:sym typeface="Times New Roman"/>
              </a:rPr>
              <a:t>The relevance or impact of your research on the existing field</a:t>
            </a:r>
            <a:endParaRPr sz="1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Times New Roman"/>
                <a:ea typeface="Times New Roman"/>
                <a:cs typeface="Times New Roman"/>
                <a:sym typeface="Times New Roman"/>
              </a:rPr>
              <a:t>				</a:t>
            </a:r>
            <a:r>
              <a:rPr b="1" lang="en" sz="1800">
                <a:latin typeface="Times New Roman"/>
                <a:ea typeface="Times New Roman"/>
                <a:cs typeface="Times New Roman"/>
                <a:sym typeface="Times New Roman"/>
              </a:rPr>
              <a:t>OR</a:t>
            </a:r>
            <a:endParaRPr b="1" sz="1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Times New Roman"/>
              <a:buChar char="●"/>
            </a:pPr>
            <a:r>
              <a:rPr lang="en" sz="1800">
                <a:latin typeface="Times New Roman"/>
                <a:ea typeface="Times New Roman"/>
                <a:cs typeface="Times New Roman"/>
                <a:sym typeface="Times New Roman"/>
              </a:rPr>
              <a:t>How your research contributes to society as a whole?</a:t>
            </a:r>
            <a:endParaRPr sz="1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Times New Roman"/>
              <a:buChar char="●"/>
            </a:pPr>
            <a:r>
              <a:rPr lang="en" sz="1800">
                <a:latin typeface="Times New Roman"/>
                <a:ea typeface="Times New Roman"/>
                <a:cs typeface="Times New Roman"/>
                <a:sym typeface="Times New Roman"/>
              </a:rPr>
              <a:t>How your attendance at the conference contributes to the scientific and academic enrichment of NC State, your department, and/or your program?</a:t>
            </a:r>
            <a:endParaRPr sz="1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Times New Roman"/>
              <a:buChar char="●"/>
            </a:pPr>
            <a:r>
              <a:rPr lang="en" sz="1800">
                <a:latin typeface="Times New Roman"/>
                <a:ea typeface="Times New Roman"/>
                <a:cs typeface="Times New Roman"/>
                <a:sym typeface="Times New Roman"/>
              </a:rPr>
              <a:t>How your attendance at this conference supported or will support your personal and career goals.</a:t>
            </a:r>
            <a:endParaRPr sz="18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25"/>
          <p:cNvSpPr txBox="1"/>
          <p:nvPr>
            <p:ph type="title"/>
          </p:nvPr>
        </p:nvSpPr>
        <p:spPr>
          <a:xfrm>
            <a:off x="311725" y="500925"/>
            <a:ext cx="3706500" cy="168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3000">
                <a:latin typeface="Times New Roman"/>
                <a:ea typeface="Times New Roman"/>
                <a:cs typeface="Times New Roman"/>
                <a:sym typeface="Times New Roman"/>
              </a:rPr>
              <a:t>Personal Statement- GSA Travel Assistance Award</a:t>
            </a:r>
            <a:endParaRPr/>
          </a:p>
        </p:txBody>
      </p:sp>
      <p:sp>
        <p:nvSpPr>
          <p:cNvPr id="209" name="Google Shape;209;p25"/>
          <p:cNvSpPr txBox="1"/>
          <p:nvPr>
            <p:ph idx="1" type="body"/>
          </p:nvPr>
        </p:nvSpPr>
        <p:spPr>
          <a:xfrm>
            <a:off x="4658775" y="1265250"/>
            <a:ext cx="4166400" cy="2613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lang="en" sz="20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Need to address following questions in under 2250 characters (including spaces):</a:t>
            </a:r>
            <a:endParaRPr b="1" sz="20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Char char="●"/>
            </a:pPr>
            <a:r>
              <a:rPr lang="en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How your research contributes to society as a whole?</a:t>
            </a:r>
            <a:endParaRPr sz="18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Char char="●"/>
            </a:pPr>
            <a:r>
              <a:rPr lang="en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How your attendance at this conference supported or will support your personal and career goals.</a:t>
            </a:r>
            <a:endParaRPr sz="18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 sz="20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26"/>
          <p:cNvSpPr txBox="1"/>
          <p:nvPr>
            <p:ph type="title"/>
          </p:nvPr>
        </p:nvSpPr>
        <p:spPr>
          <a:xfrm>
            <a:off x="225775" y="500925"/>
            <a:ext cx="3866400" cy="250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>
                <a:latin typeface="Times New Roman"/>
                <a:ea typeface="Times New Roman"/>
                <a:cs typeface="Times New Roman"/>
                <a:sym typeface="Times New Roman"/>
              </a:rPr>
              <a:t>Personal Statement- Questions 1 or 2</a:t>
            </a:r>
            <a:endParaRPr sz="36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15" name="Google Shape;215;p26"/>
          <p:cNvSpPr txBox="1"/>
          <p:nvPr>
            <p:ph idx="1" type="body"/>
          </p:nvPr>
        </p:nvSpPr>
        <p:spPr>
          <a:xfrm>
            <a:off x="4453725" y="910200"/>
            <a:ext cx="4563300" cy="3323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Char char="●"/>
            </a:pPr>
            <a:r>
              <a:rPr b="1" lang="en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Arguably most important part of the application</a:t>
            </a:r>
            <a:endParaRPr b="1" sz="18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Char char="○"/>
            </a:pPr>
            <a:r>
              <a:rPr lang="en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Gives insight to your research</a:t>
            </a:r>
            <a:endParaRPr sz="16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Char char="●"/>
            </a:pPr>
            <a:r>
              <a:rPr b="1" lang="en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What we’re looking for (1 OR 2)</a:t>
            </a:r>
            <a:endParaRPr b="1" sz="18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Char char="○"/>
            </a:pPr>
            <a:r>
              <a:rPr lang="en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Pick which is more relevant for your research</a:t>
            </a:r>
            <a:endParaRPr sz="16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Char char="○"/>
            </a:pPr>
            <a:r>
              <a:rPr lang="en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 clear, concise big picture explanation of your research</a:t>
            </a:r>
            <a:endParaRPr sz="16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Char char="○"/>
            </a:pPr>
            <a:r>
              <a:rPr lang="en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Explain so someone outside of your field can understand</a:t>
            </a:r>
            <a:endParaRPr sz="16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Char char="○"/>
            </a:pPr>
            <a:r>
              <a:rPr lang="en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Avoid jargon</a:t>
            </a:r>
            <a:endParaRPr sz="16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27"/>
          <p:cNvSpPr txBox="1"/>
          <p:nvPr>
            <p:ph type="title"/>
          </p:nvPr>
        </p:nvSpPr>
        <p:spPr>
          <a:xfrm>
            <a:off x="225775" y="500925"/>
            <a:ext cx="3908700" cy="250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>
                <a:latin typeface="Times New Roman"/>
                <a:ea typeface="Times New Roman"/>
                <a:cs typeface="Times New Roman"/>
                <a:sym typeface="Times New Roman"/>
              </a:rPr>
              <a:t>Personal Statement- Questions 3 &amp; 4</a:t>
            </a:r>
            <a:endParaRPr sz="36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21" name="Google Shape;221;p27"/>
          <p:cNvSpPr txBox="1"/>
          <p:nvPr>
            <p:ph idx="1" type="body"/>
          </p:nvPr>
        </p:nvSpPr>
        <p:spPr>
          <a:xfrm>
            <a:off x="4600225" y="856050"/>
            <a:ext cx="4288500" cy="343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Char char="●"/>
            </a:pPr>
            <a:r>
              <a:rPr lang="en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Give a thoughtful explanation</a:t>
            </a:r>
            <a:endParaRPr sz="18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Char char="●"/>
            </a:pPr>
            <a:r>
              <a:rPr lang="en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Avoid basic statements of “exposure for the program” or “represent NC State at the international level”</a:t>
            </a:r>
            <a:endParaRPr sz="18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Other important points:</a:t>
            </a:r>
            <a:endParaRPr b="1" sz="20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Char char="●"/>
            </a:pPr>
            <a:r>
              <a:rPr lang="en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 not exceed character limit. </a:t>
            </a:r>
            <a:endParaRPr sz="18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Char char="●"/>
            </a:pPr>
            <a:r>
              <a:rPr lang="en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Organize the statement properly.</a:t>
            </a:r>
            <a:endParaRPr sz="18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Char char="●"/>
            </a:pPr>
            <a:r>
              <a:rPr lang="en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We would like to see what makes you passionate about your research</a:t>
            </a:r>
            <a:endParaRPr sz="18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b="1" sz="20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28"/>
          <p:cNvSpPr txBox="1"/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latin typeface="Times New Roman"/>
                <a:ea typeface="Times New Roman"/>
                <a:cs typeface="Times New Roman"/>
                <a:sym typeface="Times New Roman"/>
              </a:rPr>
              <a:t>Associated Documents</a:t>
            </a:r>
            <a:endParaRPr sz="48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27" name="Google Shape;227;p28"/>
          <p:cNvSpPr txBox="1"/>
          <p:nvPr>
            <p:ph idx="1" type="body"/>
          </p:nvPr>
        </p:nvSpPr>
        <p:spPr>
          <a:xfrm>
            <a:off x="4515550" y="502950"/>
            <a:ext cx="4402800" cy="413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Transcript</a:t>
            </a:r>
            <a:endParaRPr b="1" sz="18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0200" lvl="0" marL="457200" rtl="0" algn="l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Char char="●"/>
            </a:pPr>
            <a:r>
              <a:rPr lang="en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Verify you are a student at NC state. </a:t>
            </a:r>
            <a:endParaRPr sz="16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Char char="●"/>
            </a:pPr>
            <a:r>
              <a:rPr lang="en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Verify your GPA</a:t>
            </a:r>
            <a:endParaRPr sz="16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Char char="●"/>
            </a:pPr>
            <a:r>
              <a:rPr lang="en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If this is your first year as a student in NC State, submit your transcript from last university</a:t>
            </a:r>
            <a:endParaRPr sz="16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CV</a:t>
            </a:r>
            <a:endParaRPr b="1" sz="18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0200" lvl="0" marL="457200" rtl="0" algn="l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Char char="●"/>
            </a:pPr>
            <a:r>
              <a:rPr lang="en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Looking for experience and professional development</a:t>
            </a:r>
            <a:endParaRPr sz="16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Char char="●"/>
            </a:pPr>
            <a:r>
              <a:rPr lang="en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Can be dependent on field- Looking for publications in scientific field, teaching experience in an education field</a:t>
            </a:r>
            <a:endParaRPr sz="16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29"/>
          <p:cNvSpPr txBox="1"/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latin typeface="Times New Roman"/>
                <a:ea typeface="Times New Roman"/>
                <a:cs typeface="Times New Roman"/>
                <a:sym typeface="Times New Roman"/>
              </a:rPr>
              <a:t>Associated Documents</a:t>
            </a:r>
            <a:endParaRPr/>
          </a:p>
        </p:txBody>
      </p:sp>
      <p:sp>
        <p:nvSpPr>
          <p:cNvPr id="233" name="Google Shape;233;p29"/>
          <p:cNvSpPr txBox="1"/>
          <p:nvPr>
            <p:ph idx="1" type="body"/>
          </p:nvPr>
        </p:nvSpPr>
        <p:spPr>
          <a:xfrm>
            <a:off x="4644675" y="1152450"/>
            <a:ext cx="4166400" cy="283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lang="en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Submitted Abstract</a:t>
            </a:r>
            <a:endParaRPr b="1" sz="18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0200" lvl="0" marL="457200" rtl="0" algn="l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Char char="●"/>
            </a:pPr>
            <a:r>
              <a:rPr lang="en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Verify your presented research</a:t>
            </a:r>
            <a:endParaRPr sz="16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lang="en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Confirmation of Accepted Abstract</a:t>
            </a:r>
            <a:endParaRPr b="1" sz="18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0200" lvl="0" marL="457200" rtl="0" algn="l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Char char="●"/>
            </a:pPr>
            <a:r>
              <a:rPr lang="en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Verify your presented research</a:t>
            </a:r>
            <a:endParaRPr sz="16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Char char="●"/>
            </a:pPr>
            <a:r>
              <a:rPr lang="en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Not essential at time of application but we need it before you receive your reimbursement</a:t>
            </a:r>
            <a:endParaRPr sz="16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30"/>
          <p:cNvSpPr txBox="1"/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>
                <a:latin typeface="Times New Roman"/>
                <a:ea typeface="Times New Roman"/>
                <a:cs typeface="Times New Roman"/>
                <a:sym typeface="Times New Roman"/>
              </a:rPr>
              <a:t>Letters of Recommendation</a:t>
            </a:r>
            <a:endParaRPr sz="36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39" name="Google Shape;239;p30"/>
          <p:cNvSpPr txBox="1"/>
          <p:nvPr>
            <p:ph idx="1" type="body"/>
          </p:nvPr>
        </p:nvSpPr>
        <p:spPr>
          <a:xfrm>
            <a:off x="4372825" y="333900"/>
            <a:ext cx="4696200" cy="447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Char char="●"/>
            </a:pPr>
            <a:r>
              <a:rPr b="1" lang="en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Who should be writing them?</a:t>
            </a:r>
            <a:endParaRPr b="1" sz="18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Char char="○"/>
            </a:pPr>
            <a:r>
              <a:rPr lang="en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Professors, advisors, collaborators, past/current employers, etc</a:t>
            </a:r>
            <a:endParaRPr sz="16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Char char="○"/>
            </a:pPr>
            <a:r>
              <a:rPr lang="en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Someone who knows you well</a:t>
            </a:r>
            <a:endParaRPr sz="16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Char char="●"/>
            </a:pPr>
            <a:r>
              <a:rPr b="1" lang="en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What are we looking for?</a:t>
            </a:r>
            <a:endParaRPr b="1" sz="18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Char char="○"/>
            </a:pPr>
            <a:r>
              <a:rPr lang="en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Specificity - looking for someone who can give distinct examples or explanations of your work as a student or in other capacities</a:t>
            </a:r>
            <a:endParaRPr sz="16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Char char="○"/>
            </a:pPr>
            <a:r>
              <a:rPr lang="en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Personal letters - want to see that the letter writer knows you well</a:t>
            </a:r>
            <a:endParaRPr sz="16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Char char="○"/>
            </a:pPr>
            <a:r>
              <a:rPr lang="en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Generic letters will not score as well</a:t>
            </a:r>
            <a:endParaRPr sz="16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Char char="●"/>
            </a:pPr>
            <a:r>
              <a:rPr b="1" lang="en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Don’t be afraid to ask letter writers to mention specific things about you</a:t>
            </a:r>
            <a:endParaRPr b="1" sz="18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Char char="○"/>
            </a:pPr>
            <a:r>
              <a:rPr lang="en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Ask them to mention that you won an award or that you taught a certain class</a:t>
            </a:r>
            <a:endParaRPr sz="16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31"/>
          <p:cNvSpPr txBox="1"/>
          <p:nvPr>
            <p:ph idx="1" type="body"/>
          </p:nvPr>
        </p:nvSpPr>
        <p:spPr>
          <a:xfrm>
            <a:off x="311700" y="4521400"/>
            <a:ext cx="7979400" cy="460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800">
                <a:latin typeface="Times New Roman"/>
                <a:ea typeface="Times New Roman"/>
                <a:cs typeface="Times New Roman"/>
                <a:sym typeface="Times New Roman"/>
              </a:rPr>
              <a:t>Panel Discussion...</a:t>
            </a:r>
            <a:endParaRPr sz="38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Google Shape;72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11475" y="371475"/>
            <a:ext cx="3583300" cy="4404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3" name="Google Shape;73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-443778">
            <a:off x="1130200" y="685125"/>
            <a:ext cx="1510125" cy="947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4" name="Google Shape;74;p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 rot="2331593">
            <a:off x="3712222" y="567605"/>
            <a:ext cx="5060480" cy="4731314"/>
          </a:xfrm>
          <a:prstGeom prst="rect">
            <a:avLst/>
          </a:prstGeom>
          <a:noFill/>
          <a:ln>
            <a:noFill/>
          </a:ln>
        </p:spPr>
      </p:pic>
      <p:pic>
        <p:nvPicPr>
          <p:cNvPr id="75" name="Google Shape;75;p1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 rot="-1805316">
            <a:off x="5649259" y="1113777"/>
            <a:ext cx="2095281" cy="277892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32"/>
          <p:cNvSpPr txBox="1"/>
          <p:nvPr>
            <p:ph idx="1" type="body"/>
          </p:nvPr>
        </p:nvSpPr>
        <p:spPr>
          <a:xfrm>
            <a:off x="311700" y="4521400"/>
            <a:ext cx="7979400" cy="460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800">
                <a:latin typeface="Times New Roman"/>
                <a:ea typeface="Times New Roman"/>
                <a:cs typeface="Times New Roman"/>
                <a:sym typeface="Times New Roman"/>
              </a:rPr>
              <a:t>Thank You for attending!!!</a:t>
            </a:r>
            <a:endParaRPr sz="38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" name="Google Shape;80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17475" y="174913"/>
            <a:ext cx="5909050" cy="4793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6"/>
          <p:cNvSpPr/>
          <p:nvPr/>
        </p:nvSpPr>
        <p:spPr>
          <a:xfrm rot="-737174">
            <a:off x="6900888" y="2632087"/>
            <a:ext cx="1667798" cy="73840"/>
          </a:xfrm>
          <a:prstGeom prst="roundRect">
            <a:avLst>
              <a:gd fmla="val 50000" name="adj"/>
            </a:avLst>
          </a:prstGeom>
          <a:solidFill>
            <a:schemeClr val="lt1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16"/>
          <p:cNvSpPr/>
          <p:nvPr/>
        </p:nvSpPr>
        <p:spPr>
          <a:xfrm flipH="1" rot="737174">
            <a:off x="5317135" y="2632087"/>
            <a:ext cx="1667798" cy="73840"/>
          </a:xfrm>
          <a:prstGeom prst="roundRect">
            <a:avLst>
              <a:gd fmla="val 50000" name="adj"/>
            </a:avLst>
          </a:prstGeom>
          <a:solidFill>
            <a:schemeClr val="lt1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87" name="Google Shape;87;p16"/>
          <p:cNvGrpSpPr/>
          <p:nvPr/>
        </p:nvGrpSpPr>
        <p:grpSpPr>
          <a:xfrm>
            <a:off x="5818095" y="2698801"/>
            <a:ext cx="2111245" cy="1754384"/>
            <a:chOff x="5796625" y="2541798"/>
            <a:chExt cx="1712700" cy="1230715"/>
          </a:xfrm>
        </p:grpSpPr>
        <p:sp>
          <p:nvSpPr>
            <p:cNvPr id="88" name="Google Shape;88;p16"/>
            <p:cNvSpPr/>
            <p:nvPr/>
          </p:nvSpPr>
          <p:spPr>
            <a:xfrm rot="-1789476">
              <a:off x="6572742" y="2571072"/>
              <a:ext cx="160451" cy="160451"/>
            </a:xfrm>
            <a:prstGeom prst="ellipse">
              <a:avLst/>
            </a:prstGeom>
            <a:solidFill>
              <a:schemeClr val="lt1"/>
            </a:solidFill>
            <a:ln cap="flat" cmpd="sng" w="381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" name="Google Shape;89;p16"/>
            <p:cNvSpPr/>
            <p:nvPr/>
          </p:nvSpPr>
          <p:spPr>
            <a:xfrm>
              <a:off x="5796625" y="3069013"/>
              <a:ext cx="1712700" cy="703500"/>
            </a:xfrm>
            <a:prstGeom prst="roundRect">
              <a:avLst>
                <a:gd fmla="val 4485" name="adj"/>
              </a:avLst>
            </a:prstGeom>
            <a:solidFill>
              <a:schemeClr val="lt1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" name="Google Shape;90;p16"/>
            <p:cNvSpPr txBox="1"/>
            <p:nvPr/>
          </p:nvSpPr>
          <p:spPr>
            <a:xfrm>
              <a:off x="5840875" y="3106213"/>
              <a:ext cx="1624200" cy="624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lnSpc>
                  <a:spcPct val="115000"/>
                </a:lnSpc>
                <a:spcBef>
                  <a:spcPts val="0"/>
                </a:spcBef>
                <a:spcAft>
                  <a:spcPts val="1600"/>
                </a:spcAft>
                <a:buNone/>
              </a:pPr>
              <a:r>
                <a:rPr b="1" lang="en" sz="1800">
                  <a:latin typeface="Times New Roman"/>
                  <a:ea typeface="Times New Roman"/>
                  <a:cs typeface="Times New Roman"/>
                  <a:sym typeface="Times New Roman"/>
                </a:rPr>
                <a:t>Judging</a:t>
              </a:r>
              <a:endParaRPr b="1" sz="1800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91" name="Google Shape;91;p16"/>
            <p:cNvSpPr/>
            <p:nvPr/>
          </p:nvSpPr>
          <p:spPr>
            <a:xfrm>
              <a:off x="6607975" y="3004364"/>
              <a:ext cx="90000" cy="67500"/>
            </a:xfrm>
            <a:prstGeom prst="triangle">
              <a:avLst>
                <a:gd fmla="val 50000" name="adj"/>
              </a:avLst>
            </a:prstGeom>
            <a:solidFill>
              <a:schemeClr val="lt1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2" name="Google Shape;92;p16"/>
          <p:cNvSpPr/>
          <p:nvPr/>
        </p:nvSpPr>
        <p:spPr>
          <a:xfrm rot="-737174">
            <a:off x="3738096" y="2632087"/>
            <a:ext cx="1667798" cy="73840"/>
          </a:xfrm>
          <a:prstGeom prst="roundRect">
            <a:avLst>
              <a:gd fmla="val 50000" name="adj"/>
            </a:avLst>
          </a:prstGeom>
          <a:solidFill>
            <a:schemeClr val="lt1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93" name="Google Shape;93;p16"/>
          <p:cNvGrpSpPr/>
          <p:nvPr/>
        </p:nvGrpSpPr>
        <p:grpSpPr>
          <a:xfrm>
            <a:off x="4273425" y="678859"/>
            <a:ext cx="2111245" cy="1963138"/>
            <a:chOff x="4409300" y="1219942"/>
            <a:chExt cx="1712700" cy="1246754"/>
          </a:xfrm>
        </p:grpSpPr>
        <p:sp>
          <p:nvSpPr>
            <p:cNvPr id="94" name="Google Shape;94;p16"/>
            <p:cNvSpPr/>
            <p:nvPr/>
          </p:nvSpPr>
          <p:spPr>
            <a:xfrm rot="-1789476">
              <a:off x="5185416" y="2276970"/>
              <a:ext cx="160451" cy="160451"/>
            </a:xfrm>
            <a:prstGeom prst="ellipse">
              <a:avLst/>
            </a:prstGeom>
            <a:solidFill>
              <a:schemeClr val="lt1"/>
            </a:solidFill>
            <a:ln cap="flat" cmpd="sng" w="381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" name="Google Shape;95;p16"/>
            <p:cNvSpPr/>
            <p:nvPr/>
          </p:nvSpPr>
          <p:spPr>
            <a:xfrm>
              <a:off x="4409300" y="1219942"/>
              <a:ext cx="1712700" cy="703500"/>
            </a:xfrm>
            <a:prstGeom prst="roundRect">
              <a:avLst>
                <a:gd fmla="val 4485" name="adj"/>
              </a:avLst>
            </a:prstGeom>
            <a:solidFill>
              <a:schemeClr val="lt1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" name="Google Shape;96;p16"/>
            <p:cNvSpPr/>
            <p:nvPr/>
          </p:nvSpPr>
          <p:spPr>
            <a:xfrm rot="10800000">
              <a:off x="5220625" y="1919036"/>
              <a:ext cx="90000" cy="67500"/>
            </a:xfrm>
            <a:prstGeom prst="triangle">
              <a:avLst>
                <a:gd fmla="val 50000" name="adj"/>
              </a:avLst>
            </a:prstGeom>
            <a:solidFill>
              <a:schemeClr val="lt1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7" name="Google Shape;97;p16"/>
            <p:cNvSpPr txBox="1"/>
            <p:nvPr/>
          </p:nvSpPr>
          <p:spPr>
            <a:xfrm>
              <a:off x="4453550" y="1257142"/>
              <a:ext cx="1624200" cy="624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lnSpc>
                  <a:spcPct val="115000"/>
                </a:lnSpc>
                <a:spcBef>
                  <a:spcPts val="0"/>
                </a:spcBef>
                <a:spcAft>
                  <a:spcPts val="1600"/>
                </a:spcAft>
                <a:buNone/>
              </a:pPr>
              <a:r>
                <a:rPr b="1" lang="en" sz="1800">
                  <a:latin typeface="Times New Roman"/>
                  <a:ea typeface="Times New Roman"/>
                  <a:cs typeface="Times New Roman"/>
                  <a:sym typeface="Times New Roman"/>
                </a:rPr>
                <a:t>Submission Materials</a:t>
              </a:r>
              <a:endParaRPr b="1" sz="1800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sp>
        <p:nvSpPr>
          <p:cNvPr id="98" name="Google Shape;98;p16"/>
          <p:cNvSpPr/>
          <p:nvPr/>
        </p:nvSpPr>
        <p:spPr>
          <a:xfrm flipH="1" rot="737174">
            <a:off x="2145787" y="2632087"/>
            <a:ext cx="1667798" cy="73840"/>
          </a:xfrm>
          <a:prstGeom prst="roundRect">
            <a:avLst>
              <a:gd fmla="val 50000" name="adj"/>
            </a:avLst>
          </a:prstGeom>
          <a:solidFill>
            <a:srgbClr val="CC0000"/>
          </a:solidFill>
          <a:ln cap="flat" cmpd="sng" w="9525">
            <a:solidFill>
              <a:srgbClr val="CC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99" name="Google Shape;99;p16"/>
          <p:cNvGrpSpPr/>
          <p:nvPr/>
        </p:nvGrpSpPr>
        <p:grpSpPr>
          <a:xfrm>
            <a:off x="2724641" y="2711585"/>
            <a:ext cx="2111245" cy="1754384"/>
            <a:chOff x="3021975" y="2541798"/>
            <a:chExt cx="1712700" cy="1230715"/>
          </a:xfrm>
        </p:grpSpPr>
        <p:sp>
          <p:nvSpPr>
            <p:cNvPr id="100" name="Google Shape;100;p16"/>
            <p:cNvSpPr/>
            <p:nvPr/>
          </p:nvSpPr>
          <p:spPr>
            <a:xfrm rot="-1789476">
              <a:off x="3798091" y="2571072"/>
              <a:ext cx="160451" cy="160451"/>
            </a:xfrm>
            <a:prstGeom prst="ellipse">
              <a:avLst/>
            </a:prstGeom>
            <a:solidFill>
              <a:schemeClr val="lt1"/>
            </a:solidFill>
            <a:ln cap="flat" cmpd="sng" w="38100">
              <a:solidFill>
                <a:srgbClr val="CC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800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01" name="Google Shape;101;p16"/>
            <p:cNvSpPr/>
            <p:nvPr/>
          </p:nvSpPr>
          <p:spPr>
            <a:xfrm>
              <a:off x="3021975" y="3069013"/>
              <a:ext cx="1712700" cy="703500"/>
            </a:xfrm>
            <a:prstGeom prst="roundRect">
              <a:avLst>
                <a:gd fmla="val 4485" name="adj"/>
              </a:avLst>
            </a:prstGeom>
            <a:solidFill>
              <a:srgbClr val="CC0000"/>
            </a:solidFill>
            <a:ln cap="flat" cmpd="sng" w="9525">
              <a:solidFill>
                <a:srgbClr val="CC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800"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800"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800"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800"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800"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800"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800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02" name="Google Shape;102;p16"/>
            <p:cNvSpPr txBox="1"/>
            <p:nvPr/>
          </p:nvSpPr>
          <p:spPr>
            <a:xfrm>
              <a:off x="3066225" y="3106213"/>
              <a:ext cx="1624200" cy="624600"/>
            </a:xfrm>
            <a:prstGeom prst="rect">
              <a:avLst/>
            </a:prstGeom>
            <a:solidFill>
              <a:srgbClr val="CC0000"/>
            </a:solidFill>
            <a:ln cap="flat" cmpd="sng" w="9525">
              <a:solidFill>
                <a:srgbClr val="CC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lnSpc>
                  <a:spcPct val="115000"/>
                </a:lnSpc>
                <a:spcBef>
                  <a:spcPts val="0"/>
                </a:spcBef>
                <a:spcAft>
                  <a:spcPts val="1600"/>
                </a:spcAft>
                <a:buNone/>
              </a:pPr>
              <a:r>
                <a:rPr b="1" lang="en" sz="1800">
                  <a:solidFill>
                    <a:srgbClr val="FFFFFF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Timeline &amp; Eligibility</a:t>
              </a:r>
              <a:endParaRPr b="1" sz="18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03" name="Google Shape;103;p16"/>
            <p:cNvSpPr/>
            <p:nvPr/>
          </p:nvSpPr>
          <p:spPr>
            <a:xfrm>
              <a:off x="3833325" y="3004364"/>
              <a:ext cx="90000" cy="67500"/>
            </a:xfrm>
            <a:prstGeom prst="triangle">
              <a:avLst>
                <a:gd fmla="val 50000" name="adj"/>
              </a:avLst>
            </a:prstGeom>
            <a:solidFill>
              <a:srgbClr val="CC0000"/>
            </a:solidFill>
            <a:ln cap="flat" cmpd="sng" w="9525">
              <a:solidFill>
                <a:srgbClr val="CC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800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sp>
        <p:nvSpPr>
          <p:cNvPr id="104" name="Google Shape;104;p16"/>
          <p:cNvSpPr/>
          <p:nvPr/>
        </p:nvSpPr>
        <p:spPr>
          <a:xfrm rot="-737174">
            <a:off x="575313" y="2632087"/>
            <a:ext cx="1667798" cy="73840"/>
          </a:xfrm>
          <a:prstGeom prst="roundRect">
            <a:avLst>
              <a:gd fmla="val 50000" name="adj"/>
            </a:avLst>
          </a:prstGeom>
          <a:solidFill>
            <a:srgbClr val="CC0000"/>
          </a:solidFill>
          <a:ln cap="flat" cmpd="sng" w="9525">
            <a:solidFill>
              <a:srgbClr val="CC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05" name="Google Shape;105;p16"/>
          <p:cNvGrpSpPr/>
          <p:nvPr/>
        </p:nvGrpSpPr>
        <p:grpSpPr>
          <a:xfrm>
            <a:off x="1138384" y="677519"/>
            <a:ext cx="2111245" cy="1963138"/>
            <a:chOff x="1637475" y="1219942"/>
            <a:chExt cx="1712700" cy="1246754"/>
          </a:xfrm>
        </p:grpSpPr>
        <p:sp>
          <p:nvSpPr>
            <p:cNvPr id="106" name="Google Shape;106;p16"/>
            <p:cNvSpPr/>
            <p:nvPr/>
          </p:nvSpPr>
          <p:spPr>
            <a:xfrm>
              <a:off x="1637475" y="1219942"/>
              <a:ext cx="1712700" cy="703500"/>
            </a:xfrm>
            <a:prstGeom prst="roundRect">
              <a:avLst>
                <a:gd fmla="val 4485" name="adj"/>
              </a:avLst>
            </a:prstGeom>
            <a:solidFill>
              <a:srgbClr val="CC0000"/>
            </a:solidFill>
            <a:ln cap="flat" cmpd="sng" w="9525">
              <a:solidFill>
                <a:srgbClr val="CC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800"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800"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800"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800"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800"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800"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800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07" name="Google Shape;107;p16"/>
            <p:cNvSpPr/>
            <p:nvPr/>
          </p:nvSpPr>
          <p:spPr>
            <a:xfrm rot="10800000">
              <a:off x="2448800" y="1919036"/>
              <a:ext cx="90000" cy="67500"/>
            </a:xfrm>
            <a:prstGeom prst="triangle">
              <a:avLst>
                <a:gd fmla="val 50000" name="adj"/>
              </a:avLst>
            </a:prstGeom>
            <a:solidFill>
              <a:srgbClr val="CC0000"/>
            </a:solidFill>
            <a:ln cap="flat" cmpd="sng" w="9525">
              <a:solidFill>
                <a:srgbClr val="CC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800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08" name="Google Shape;108;p16"/>
            <p:cNvSpPr txBox="1"/>
            <p:nvPr/>
          </p:nvSpPr>
          <p:spPr>
            <a:xfrm>
              <a:off x="1681725" y="1257142"/>
              <a:ext cx="1624200" cy="624600"/>
            </a:xfrm>
            <a:prstGeom prst="rect">
              <a:avLst/>
            </a:prstGeom>
            <a:solidFill>
              <a:srgbClr val="CC0000"/>
            </a:solidFill>
            <a:ln cap="flat" cmpd="sng" w="9525">
              <a:solidFill>
                <a:srgbClr val="CC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lnSpc>
                  <a:spcPct val="115000"/>
                </a:lnSpc>
                <a:spcBef>
                  <a:spcPts val="0"/>
                </a:spcBef>
                <a:spcAft>
                  <a:spcPts val="1600"/>
                </a:spcAft>
                <a:buNone/>
              </a:pPr>
              <a:r>
                <a:rPr b="1" lang="en" sz="1800">
                  <a:solidFill>
                    <a:srgbClr val="FFFFFF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About Us &amp; Awards</a:t>
              </a:r>
              <a:endParaRPr b="1" sz="18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09" name="Google Shape;109;p16"/>
            <p:cNvSpPr/>
            <p:nvPr/>
          </p:nvSpPr>
          <p:spPr>
            <a:xfrm rot="-1789476">
              <a:off x="2410765" y="2276970"/>
              <a:ext cx="160451" cy="160451"/>
            </a:xfrm>
            <a:prstGeom prst="ellipse">
              <a:avLst/>
            </a:prstGeom>
            <a:solidFill>
              <a:schemeClr val="lt1"/>
            </a:solidFill>
            <a:ln cap="flat" cmpd="sng" w="38100">
              <a:solidFill>
                <a:srgbClr val="CC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800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7"/>
          <p:cNvSpPr txBox="1"/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latin typeface="Times New Roman"/>
                <a:ea typeface="Times New Roman"/>
                <a:cs typeface="Times New Roman"/>
                <a:sym typeface="Times New Roman"/>
              </a:rPr>
              <a:t>About </a:t>
            </a:r>
            <a:r>
              <a:rPr lang="en" sz="4800">
                <a:latin typeface="Times New Roman"/>
                <a:ea typeface="Times New Roman"/>
                <a:cs typeface="Times New Roman"/>
                <a:sym typeface="Times New Roman"/>
              </a:rPr>
              <a:t>Awards...</a:t>
            </a:r>
            <a:endParaRPr sz="48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5" name="Google Shape;115;p17"/>
          <p:cNvSpPr txBox="1"/>
          <p:nvPr>
            <p:ph idx="1" type="body"/>
          </p:nvPr>
        </p:nvSpPr>
        <p:spPr>
          <a:xfrm>
            <a:off x="4482725" y="523350"/>
            <a:ext cx="4513500" cy="4096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Char char="●"/>
            </a:pPr>
            <a:r>
              <a:rPr b="1" lang="en" sz="20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Each Semester:</a:t>
            </a:r>
            <a:endParaRPr b="1" sz="20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Char char="○"/>
            </a:pPr>
            <a:r>
              <a:rPr lang="en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Award for Conferences ($1500)</a:t>
            </a:r>
            <a:endParaRPr sz="18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2" marL="13716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Char char="■"/>
            </a:pPr>
            <a:r>
              <a:rPr lang="en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 in Fall cycle</a:t>
            </a:r>
            <a:endParaRPr sz="18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2" marL="13716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Char char="■"/>
            </a:pPr>
            <a:r>
              <a:rPr lang="en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6 in Spring cycle</a:t>
            </a:r>
            <a:endParaRPr sz="18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Char char="○"/>
            </a:pPr>
            <a:r>
              <a:rPr lang="en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Travel Assistance Award ($500)</a:t>
            </a:r>
            <a:endParaRPr sz="18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2" marL="13716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Char char="■"/>
            </a:pPr>
            <a:r>
              <a:rPr lang="en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About 20-30 each semester</a:t>
            </a:r>
            <a:endParaRPr sz="18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2" marL="13716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Char char="■"/>
            </a:pPr>
            <a:r>
              <a:rPr lang="en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Merit-based</a:t>
            </a:r>
            <a:endParaRPr sz="18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Char char="●"/>
            </a:pPr>
            <a:r>
              <a:rPr b="1" lang="en" sz="20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Whenever Available:</a:t>
            </a:r>
            <a:endParaRPr b="1" sz="20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Char char="○"/>
            </a:pPr>
            <a:r>
              <a:rPr lang="en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Arthur B. Moss International Award</a:t>
            </a:r>
            <a:endParaRPr sz="18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Char char="○"/>
            </a:pPr>
            <a:r>
              <a:rPr lang="en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Bob &amp; Seuster Sowell Scholarship</a:t>
            </a:r>
            <a:endParaRPr sz="18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Char char="●"/>
            </a:pPr>
            <a:r>
              <a:rPr b="1" lang="en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All information is also available on </a:t>
            </a:r>
            <a:r>
              <a:rPr b="1" lang="en" sz="1800" u="sng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3"/>
              </a:rPr>
              <a:t>GSA website</a:t>
            </a:r>
            <a:r>
              <a:rPr b="1" lang="en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 b="1" sz="18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8"/>
          <p:cNvSpPr txBox="1"/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latin typeface="Times New Roman"/>
                <a:ea typeface="Times New Roman"/>
                <a:cs typeface="Times New Roman"/>
                <a:sym typeface="Times New Roman"/>
              </a:rPr>
              <a:t>Spring </a:t>
            </a:r>
            <a:r>
              <a:rPr lang="en" sz="4800">
                <a:latin typeface="Times New Roman"/>
                <a:ea typeface="Times New Roman"/>
                <a:cs typeface="Times New Roman"/>
                <a:sym typeface="Times New Roman"/>
              </a:rPr>
              <a:t>Timeline</a:t>
            </a:r>
            <a:endParaRPr sz="48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pSp>
        <p:nvGrpSpPr>
          <p:cNvPr id="121" name="Google Shape;121;p18"/>
          <p:cNvGrpSpPr/>
          <p:nvPr/>
        </p:nvGrpSpPr>
        <p:grpSpPr>
          <a:xfrm>
            <a:off x="4487813" y="320596"/>
            <a:ext cx="4511909" cy="1269779"/>
            <a:chOff x="3559791" y="869803"/>
            <a:chExt cx="4511909" cy="1269779"/>
          </a:xfrm>
        </p:grpSpPr>
        <p:grpSp>
          <p:nvGrpSpPr>
            <p:cNvPr id="122" name="Google Shape;122;p18"/>
            <p:cNvGrpSpPr/>
            <p:nvPr/>
          </p:nvGrpSpPr>
          <p:grpSpPr>
            <a:xfrm>
              <a:off x="4732925" y="1140987"/>
              <a:ext cx="529800" cy="998596"/>
              <a:chOff x="4318975" y="1083450"/>
              <a:chExt cx="529800" cy="591305"/>
            </a:xfrm>
          </p:grpSpPr>
          <p:sp>
            <p:nvSpPr>
              <p:cNvPr id="123" name="Google Shape;123;p18"/>
              <p:cNvSpPr/>
              <p:nvPr/>
            </p:nvSpPr>
            <p:spPr>
              <a:xfrm>
                <a:off x="4517129" y="1083455"/>
                <a:ext cx="133500" cy="591300"/>
              </a:xfrm>
              <a:prstGeom prst="rect">
                <a:avLst/>
              </a:prstGeom>
              <a:solidFill>
                <a:srgbClr val="CC0000"/>
              </a:solidFill>
              <a:ln cap="flat" cmpd="sng" w="9525">
                <a:solidFill>
                  <a:srgbClr val="CC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cxnSp>
            <p:nvCxnSpPr>
              <p:cNvPr id="124" name="Google Shape;124;p18"/>
              <p:cNvCxnSpPr/>
              <p:nvPr/>
            </p:nvCxnSpPr>
            <p:spPr>
              <a:xfrm rot="10800000">
                <a:off x="4318975" y="1083450"/>
                <a:ext cx="5298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CC0000"/>
                </a:solidFill>
                <a:prstDash val="solid"/>
                <a:round/>
                <a:headEnd len="sm" w="sm" type="none"/>
                <a:tailEnd len="sm" w="sm" type="none"/>
              </a:ln>
            </p:spPr>
          </p:cxnSp>
        </p:grpSp>
        <p:sp>
          <p:nvSpPr>
            <p:cNvPr id="125" name="Google Shape;125;p18"/>
            <p:cNvSpPr txBox="1"/>
            <p:nvPr/>
          </p:nvSpPr>
          <p:spPr>
            <a:xfrm>
              <a:off x="5343500" y="869803"/>
              <a:ext cx="2728200" cy="276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800">
                  <a:solidFill>
                    <a:srgbClr val="CC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Applications Available</a:t>
              </a:r>
              <a:endParaRPr b="1" sz="1800">
                <a:solidFill>
                  <a:srgbClr val="CC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26" name="Google Shape;126;p18"/>
            <p:cNvSpPr txBox="1"/>
            <p:nvPr/>
          </p:nvSpPr>
          <p:spPr>
            <a:xfrm>
              <a:off x="3559791" y="897483"/>
              <a:ext cx="1252500" cy="346800"/>
            </a:xfrm>
            <a:prstGeom prst="rect">
              <a:avLst/>
            </a:prstGeom>
            <a:noFill/>
            <a:ln cap="flat" cmpd="sng" w="952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>
                  <a:solidFill>
                    <a:srgbClr val="CC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December 15</a:t>
              </a:r>
              <a:endParaRPr b="1">
                <a:solidFill>
                  <a:srgbClr val="CC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grpSp>
        <p:nvGrpSpPr>
          <p:cNvPr id="127" name="Google Shape;127;p18"/>
          <p:cNvGrpSpPr/>
          <p:nvPr/>
        </p:nvGrpSpPr>
        <p:grpSpPr>
          <a:xfrm>
            <a:off x="4716426" y="3397785"/>
            <a:ext cx="4283296" cy="1272720"/>
            <a:chOff x="3788404" y="869803"/>
            <a:chExt cx="4283296" cy="1272720"/>
          </a:xfrm>
        </p:grpSpPr>
        <p:grpSp>
          <p:nvGrpSpPr>
            <p:cNvPr id="128" name="Google Shape;128;p18"/>
            <p:cNvGrpSpPr/>
            <p:nvPr/>
          </p:nvGrpSpPr>
          <p:grpSpPr>
            <a:xfrm>
              <a:off x="4732925" y="1142460"/>
              <a:ext cx="529800" cy="1000063"/>
              <a:chOff x="4318975" y="1084322"/>
              <a:chExt cx="529800" cy="592174"/>
            </a:xfrm>
          </p:grpSpPr>
          <p:sp>
            <p:nvSpPr>
              <p:cNvPr id="129" name="Google Shape;129;p18"/>
              <p:cNvSpPr/>
              <p:nvPr/>
            </p:nvSpPr>
            <p:spPr>
              <a:xfrm>
                <a:off x="4517129" y="1086096"/>
                <a:ext cx="133500" cy="590400"/>
              </a:xfrm>
              <a:prstGeom prst="rect">
                <a:avLst/>
              </a:prstGeom>
              <a:solidFill>
                <a:schemeClr val="lt1"/>
              </a:solidFill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cxnSp>
            <p:nvCxnSpPr>
              <p:cNvPr id="130" name="Google Shape;130;p18"/>
              <p:cNvCxnSpPr/>
              <p:nvPr/>
            </p:nvCxnSpPr>
            <p:spPr>
              <a:xfrm rot="10800000">
                <a:off x="4318975" y="1084322"/>
                <a:ext cx="5298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</p:cxnSp>
        </p:grpSp>
        <p:sp>
          <p:nvSpPr>
            <p:cNvPr id="131" name="Google Shape;131;p18"/>
            <p:cNvSpPr txBox="1"/>
            <p:nvPr/>
          </p:nvSpPr>
          <p:spPr>
            <a:xfrm>
              <a:off x="5343500" y="869803"/>
              <a:ext cx="2728200" cy="276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800">
                  <a:latin typeface="Times New Roman"/>
                  <a:ea typeface="Times New Roman"/>
                  <a:cs typeface="Times New Roman"/>
                  <a:sym typeface="Times New Roman"/>
                </a:rPr>
                <a:t>Applicants Notified</a:t>
              </a:r>
              <a:endParaRPr b="1" sz="1800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32" name="Google Shape;132;p18"/>
            <p:cNvSpPr txBox="1"/>
            <p:nvPr/>
          </p:nvSpPr>
          <p:spPr>
            <a:xfrm>
              <a:off x="3788404" y="897493"/>
              <a:ext cx="1023600" cy="346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>
                  <a:latin typeface="Times New Roman"/>
                  <a:ea typeface="Times New Roman"/>
                  <a:cs typeface="Times New Roman"/>
                  <a:sym typeface="Times New Roman"/>
                </a:rPr>
                <a:t>April 15</a:t>
              </a:r>
              <a:endParaRPr b="1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grpSp>
        <p:nvGrpSpPr>
          <p:cNvPr id="133" name="Google Shape;133;p18"/>
          <p:cNvGrpSpPr/>
          <p:nvPr/>
        </p:nvGrpSpPr>
        <p:grpSpPr>
          <a:xfrm>
            <a:off x="4564019" y="2244588"/>
            <a:ext cx="4435697" cy="1430302"/>
            <a:chOff x="3636003" y="869803"/>
            <a:chExt cx="4435697" cy="1269687"/>
          </a:xfrm>
        </p:grpSpPr>
        <p:grpSp>
          <p:nvGrpSpPr>
            <p:cNvPr id="134" name="Google Shape;134;p18"/>
            <p:cNvGrpSpPr/>
            <p:nvPr/>
          </p:nvGrpSpPr>
          <p:grpSpPr>
            <a:xfrm>
              <a:off x="4732925" y="1142460"/>
              <a:ext cx="529800" cy="997030"/>
              <a:chOff x="4318975" y="1084322"/>
              <a:chExt cx="529800" cy="590378"/>
            </a:xfrm>
          </p:grpSpPr>
          <p:sp>
            <p:nvSpPr>
              <p:cNvPr id="135" name="Google Shape;135;p18"/>
              <p:cNvSpPr/>
              <p:nvPr/>
            </p:nvSpPr>
            <p:spPr>
              <a:xfrm>
                <a:off x="4517125" y="1086100"/>
                <a:ext cx="133500" cy="588600"/>
              </a:xfrm>
              <a:prstGeom prst="rect">
                <a:avLst/>
              </a:prstGeom>
              <a:solidFill>
                <a:schemeClr val="lt1"/>
              </a:solidFill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cxnSp>
            <p:nvCxnSpPr>
              <p:cNvPr id="136" name="Google Shape;136;p18"/>
              <p:cNvCxnSpPr/>
              <p:nvPr/>
            </p:nvCxnSpPr>
            <p:spPr>
              <a:xfrm rot="10800000">
                <a:off x="4318975" y="1084322"/>
                <a:ext cx="5298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</p:cxnSp>
        </p:grpSp>
        <p:sp>
          <p:nvSpPr>
            <p:cNvPr id="137" name="Google Shape;137;p18"/>
            <p:cNvSpPr txBox="1"/>
            <p:nvPr/>
          </p:nvSpPr>
          <p:spPr>
            <a:xfrm>
              <a:off x="5343500" y="869803"/>
              <a:ext cx="2728200" cy="276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800">
                  <a:latin typeface="Times New Roman"/>
                  <a:ea typeface="Times New Roman"/>
                  <a:cs typeface="Times New Roman"/>
                  <a:sym typeface="Times New Roman"/>
                </a:rPr>
                <a:t>Applications due by 5pm</a:t>
              </a:r>
              <a:endParaRPr b="1" sz="1800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38" name="Google Shape;138;p18"/>
            <p:cNvSpPr txBox="1"/>
            <p:nvPr/>
          </p:nvSpPr>
          <p:spPr>
            <a:xfrm>
              <a:off x="5343500" y="1086962"/>
              <a:ext cx="2728200" cy="410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just">
                <a:lnSpc>
                  <a:spcPct val="115000"/>
                </a:lnSpc>
                <a:spcBef>
                  <a:spcPts val="0"/>
                </a:spcBef>
                <a:spcAft>
                  <a:spcPts val="1600"/>
                </a:spcAft>
                <a:buNone/>
              </a:pPr>
              <a:r>
                <a:rPr lang="en" sz="1100">
                  <a:latin typeface="Times New Roman"/>
                  <a:ea typeface="Times New Roman"/>
                  <a:cs typeface="Times New Roman"/>
                  <a:sym typeface="Times New Roman"/>
                </a:rPr>
                <a:t>Any submission after 5pm including reference letters and DGP authorization are not accepted and application automatically disqualified</a:t>
              </a:r>
              <a:endParaRPr sz="1100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39" name="Google Shape;139;p18"/>
            <p:cNvSpPr txBox="1"/>
            <p:nvPr/>
          </p:nvSpPr>
          <p:spPr>
            <a:xfrm>
              <a:off x="3636003" y="897496"/>
              <a:ext cx="1176000" cy="346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>
                  <a:latin typeface="Times New Roman"/>
                  <a:ea typeface="Times New Roman"/>
                  <a:cs typeface="Times New Roman"/>
                  <a:sym typeface="Times New Roman"/>
                </a:rPr>
                <a:t>February 15</a:t>
              </a:r>
              <a:endParaRPr b="1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grpSp>
        <p:nvGrpSpPr>
          <p:cNvPr id="140" name="Google Shape;140;p18"/>
          <p:cNvGrpSpPr/>
          <p:nvPr/>
        </p:nvGrpSpPr>
        <p:grpSpPr>
          <a:xfrm>
            <a:off x="4640227" y="1321439"/>
            <a:ext cx="4359495" cy="1269687"/>
            <a:chOff x="3712205" y="869803"/>
            <a:chExt cx="4359495" cy="1269687"/>
          </a:xfrm>
        </p:grpSpPr>
        <p:grpSp>
          <p:nvGrpSpPr>
            <p:cNvPr id="141" name="Google Shape;141;p18"/>
            <p:cNvGrpSpPr/>
            <p:nvPr/>
          </p:nvGrpSpPr>
          <p:grpSpPr>
            <a:xfrm>
              <a:off x="4732925" y="1140987"/>
              <a:ext cx="529800" cy="998503"/>
              <a:chOff x="4318975" y="1083450"/>
              <a:chExt cx="529800" cy="591250"/>
            </a:xfrm>
          </p:grpSpPr>
          <p:sp>
            <p:nvSpPr>
              <p:cNvPr id="142" name="Google Shape;142;p18"/>
              <p:cNvSpPr/>
              <p:nvPr/>
            </p:nvSpPr>
            <p:spPr>
              <a:xfrm>
                <a:off x="4517125" y="1086100"/>
                <a:ext cx="133500" cy="588600"/>
              </a:xfrm>
              <a:prstGeom prst="rect">
                <a:avLst/>
              </a:prstGeom>
              <a:solidFill>
                <a:srgbClr val="CC0000"/>
              </a:solidFill>
              <a:ln cap="flat" cmpd="sng" w="9525">
                <a:solidFill>
                  <a:srgbClr val="CC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cxnSp>
            <p:nvCxnSpPr>
              <p:cNvPr id="143" name="Google Shape;143;p18"/>
              <p:cNvCxnSpPr/>
              <p:nvPr/>
            </p:nvCxnSpPr>
            <p:spPr>
              <a:xfrm rot="10800000">
                <a:off x="4318975" y="1083450"/>
                <a:ext cx="5298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CC0000"/>
                </a:solidFill>
                <a:prstDash val="solid"/>
                <a:round/>
                <a:headEnd len="sm" w="sm" type="none"/>
                <a:tailEnd len="sm" w="sm" type="none"/>
              </a:ln>
            </p:spPr>
          </p:cxnSp>
        </p:grpSp>
        <p:sp>
          <p:nvSpPr>
            <p:cNvPr id="144" name="Google Shape;144;p18"/>
            <p:cNvSpPr txBox="1"/>
            <p:nvPr/>
          </p:nvSpPr>
          <p:spPr>
            <a:xfrm>
              <a:off x="5343500" y="869803"/>
              <a:ext cx="2728200" cy="276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800">
                  <a:solidFill>
                    <a:srgbClr val="CC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GSA Awards Workshop</a:t>
              </a:r>
              <a:endParaRPr b="1" sz="1800">
                <a:solidFill>
                  <a:srgbClr val="CC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45" name="Google Shape;145;p18"/>
            <p:cNvSpPr txBox="1"/>
            <p:nvPr/>
          </p:nvSpPr>
          <p:spPr>
            <a:xfrm>
              <a:off x="3712205" y="897490"/>
              <a:ext cx="1176000" cy="346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>
                  <a:solidFill>
                    <a:srgbClr val="CC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January 22</a:t>
              </a:r>
              <a:endParaRPr b="1">
                <a:solidFill>
                  <a:srgbClr val="CC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46" name="Google Shape;146;p18"/>
            <p:cNvSpPr txBox="1"/>
            <p:nvPr/>
          </p:nvSpPr>
          <p:spPr>
            <a:xfrm>
              <a:off x="5343500" y="1146048"/>
              <a:ext cx="2728200" cy="410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1600"/>
                </a:spcAft>
                <a:buNone/>
              </a:pPr>
              <a:r>
                <a:rPr lang="en" sz="1100">
                  <a:solidFill>
                    <a:srgbClr val="CC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Only one in a year, applicants for Spring and Fall awards recommended to attend</a:t>
              </a:r>
              <a:endParaRPr sz="1100">
                <a:solidFill>
                  <a:srgbClr val="CC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sp>
        <p:nvSpPr>
          <p:cNvPr id="147" name="Google Shape;147;p18"/>
          <p:cNvSpPr txBox="1"/>
          <p:nvPr/>
        </p:nvSpPr>
        <p:spPr>
          <a:xfrm>
            <a:off x="248875" y="4286700"/>
            <a:ext cx="3832200" cy="85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NOTE:-</a:t>
            </a:r>
            <a:r>
              <a:rPr lang="en" sz="18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Travel Dates for Spring cycle is from February 15 to September 14</a:t>
            </a:r>
            <a:endParaRPr sz="18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9"/>
          <p:cNvSpPr txBox="1"/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latin typeface="Times New Roman"/>
                <a:ea typeface="Times New Roman"/>
                <a:cs typeface="Times New Roman"/>
                <a:sym typeface="Times New Roman"/>
              </a:rPr>
              <a:t>Fall Timeline</a:t>
            </a:r>
            <a:endParaRPr sz="48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pSp>
        <p:nvGrpSpPr>
          <p:cNvPr id="153" name="Google Shape;153;p19"/>
          <p:cNvGrpSpPr/>
          <p:nvPr/>
        </p:nvGrpSpPr>
        <p:grpSpPr>
          <a:xfrm>
            <a:off x="4487813" y="930196"/>
            <a:ext cx="4511909" cy="1269779"/>
            <a:chOff x="3559791" y="869803"/>
            <a:chExt cx="4511909" cy="1269779"/>
          </a:xfrm>
        </p:grpSpPr>
        <p:grpSp>
          <p:nvGrpSpPr>
            <p:cNvPr id="154" name="Google Shape;154;p19"/>
            <p:cNvGrpSpPr/>
            <p:nvPr/>
          </p:nvGrpSpPr>
          <p:grpSpPr>
            <a:xfrm>
              <a:off x="4732925" y="1140987"/>
              <a:ext cx="529800" cy="998596"/>
              <a:chOff x="4318975" y="1083450"/>
              <a:chExt cx="529800" cy="591305"/>
            </a:xfrm>
          </p:grpSpPr>
          <p:sp>
            <p:nvSpPr>
              <p:cNvPr id="155" name="Google Shape;155;p19"/>
              <p:cNvSpPr/>
              <p:nvPr/>
            </p:nvSpPr>
            <p:spPr>
              <a:xfrm>
                <a:off x="4517129" y="1083455"/>
                <a:ext cx="133500" cy="591300"/>
              </a:xfrm>
              <a:prstGeom prst="rect">
                <a:avLst/>
              </a:prstGeom>
              <a:solidFill>
                <a:srgbClr val="CC0000"/>
              </a:solidFill>
              <a:ln cap="flat" cmpd="sng" w="9525">
                <a:solidFill>
                  <a:srgbClr val="CC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cxnSp>
            <p:nvCxnSpPr>
              <p:cNvPr id="156" name="Google Shape;156;p19"/>
              <p:cNvCxnSpPr/>
              <p:nvPr/>
            </p:nvCxnSpPr>
            <p:spPr>
              <a:xfrm rot="10800000">
                <a:off x="4318975" y="1083450"/>
                <a:ext cx="5298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CC0000"/>
                </a:solidFill>
                <a:prstDash val="solid"/>
                <a:round/>
                <a:headEnd len="sm" w="sm" type="none"/>
                <a:tailEnd len="sm" w="sm" type="none"/>
              </a:ln>
            </p:spPr>
          </p:cxnSp>
        </p:grpSp>
        <p:sp>
          <p:nvSpPr>
            <p:cNvPr id="157" name="Google Shape;157;p19"/>
            <p:cNvSpPr txBox="1"/>
            <p:nvPr/>
          </p:nvSpPr>
          <p:spPr>
            <a:xfrm>
              <a:off x="5343500" y="869803"/>
              <a:ext cx="2728200" cy="276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800">
                  <a:solidFill>
                    <a:srgbClr val="CC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Applications Available</a:t>
              </a:r>
              <a:endParaRPr b="1" sz="1800">
                <a:solidFill>
                  <a:srgbClr val="CC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58" name="Google Shape;158;p19"/>
            <p:cNvSpPr txBox="1"/>
            <p:nvPr/>
          </p:nvSpPr>
          <p:spPr>
            <a:xfrm>
              <a:off x="3559791" y="897483"/>
              <a:ext cx="1252500" cy="346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>
                  <a:solidFill>
                    <a:srgbClr val="CC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July </a:t>
              </a:r>
              <a:r>
                <a:rPr b="1" lang="en">
                  <a:solidFill>
                    <a:srgbClr val="CC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15</a:t>
              </a:r>
              <a:endParaRPr b="1">
                <a:solidFill>
                  <a:srgbClr val="CC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grpSp>
        <p:nvGrpSpPr>
          <p:cNvPr id="159" name="Google Shape;159;p19"/>
          <p:cNvGrpSpPr/>
          <p:nvPr/>
        </p:nvGrpSpPr>
        <p:grpSpPr>
          <a:xfrm>
            <a:off x="4487825" y="3016785"/>
            <a:ext cx="4511897" cy="1272720"/>
            <a:chOff x="3559803" y="869803"/>
            <a:chExt cx="4511897" cy="1272720"/>
          </a:xfrm>
        </p:grpSpPr>
        <p:grpSp>
          <p:nvGrpSpPr>
            <p:cNvPr id="160" name="Google Shape;160;p19"/>
            <p:cNvGrpSpPr/>
            <p:nvPr/>
          </p:nvGrpSpPr>
          <p:grpSpPr>
            <a:xfrm>
              <a:off x="4732925" y="1142460"/>
              <a:ext cx="529800" cy="1000063"/>
              <a:chOff x="4318975" y="1084322"/>
              <a:chExt cx="529800" cy="592174"/>
            </a:xfrm>
          </p:grpSpPr>
          <p:sp>
            <p:nvSpPr>
              <p:cNvPr id="161" name="Google Shape;161;p19"/>
              <p:cNvSpPr/>
              <p:nvPr/>
            </p:nvSpPr>
            <p:spPr>
              <a:xfrm>
                <a:off x="4517129" y="1086096"/>
                <a:ext cx="133500" cy="590400"/>
              </a:xfrm>
              <a:prstGeom prst="rect">
                <a:avLst/>
              </a:prstGeom>
              <a:solidFill>
                <a:schemeClr val="lt1"/>
              </a:solidFill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cxnSp>
            <p:nvCxnSpPr>
              <p:cNvPr id="162" name="Google Shape;162;p19"/>
              <p:cNvCxnSpPr/>
              <p:nvPr/>
            </p:nvCxnSpPr>
            <p:spPr>
              <a:xfrm rot="10800000">
                <a:off x="4318975" y="1084322"/>
                <a:ext cx="5298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</p:cxnSp>
        </p:grpSp>
        <p:sp>
          <p:nvSpPr>
            <p:cNvPr id="163" name="Google Shape;163;p19"/>
            <p:cNvSpPr txBox="1"/>
            <p:nvPr/>
          </p:nvSpPr>
          <p:spPr>
            <a:xfrm>
              <a:off x="5343500" y="869803"/>
              <a:ext cx="2728200" cy="276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800">
                  <a:latin typeface="Times New Roman"/>
                  <a:ea typeface="Times New Roman"/>
                  <a:cs typeface="Times New Roman"/>
                  <a:sym typeface="Times New Roman"/>
                </a:rPr>
                <a:t>Applicants Notified</a:t>
              </a:r>
              <a:endParaRPr b="1" sz="1800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64" name="Google Shape;164;p19"/>
            <p:cNvSpPr txBox="1"/>
            <p:nvPr/>
          </p:nvSpPr>
          <p:spPr>
            <a:xfrm>
              <a:off x="3559803" y="897493"/>
              <a:ext cx="1252200" cy="346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>
                  <a:latin typeface="Times New Roman"/>
                  <a:ea typeface="Times New Roman"/>
                  <a:cs typeface="Times New Roman"/>
                  <a:sym typeface="Times New Roman"/>
                </a:rPr>
                <a:t>November 15</a:t>
              </a:r>
              <a:endParaRPr b="1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grpSp>
        <p:nvGrpSpPr>
          <p:cNvPr id="165" name="Google Shape;165;p19"/>
          <p:cNvGrpSpPr/>
          <p:nvPr/>
        </p:nvGrpSpPr>
        <p:grpSpPr>
          <a:xfrm>
            <a:off x="4401401" y="1863588"/>
            <a:ext cx="4598316" cy="1430302"/>
            <a:chOff x="3473385" y="869803"/>
            <a:chExt cx="4598316" cy="1269687"/>
          </a:xfrm>
        </p:grpSpPr>
        <p:grpSp>
          <p:nvGrpSpPr>
            <p:cNvPr id="166" name="Google Shape;166;p19"/>
            <p:cNvGrpSpPr/>
            <p:nvPr/>
          </p:nvGrpSpPr>
          <p:grpSpPr>
            <a:xfrm>
              <a:off x="4732925" y="1142460"/>
              <a:ext cx="529800" cy="997030"/>
              <a:chOff x="4318975" y="1084322"/>
              <a:chExt cx="529800" cy="590378"/>
            </a:xfrm>
          </p:grpSpPr>
          <p:sp>
            <p:nvSpPr>
              <p:cNvPr id="167" name="Google Shape;167;p19"/>
              <p:cNvSpPr/>
              <p:nvPr/>
            </p:nvSpPr>
            <p:spPr>
              <a:xfrm>
                <a:off x="4517125" y="1086100"/>
                <a:ext cx="133500" cy="588600"/>
              </a:xfrm>
              <a:prstGeom prst="rect">
                <a:avLst/>
              </a:prstGeom>
              <a:solidFill>
                <a:srgbClr val="CC0000"/>
              </a:solidFill>
              <a:ln cap="flat" cmpd="sng" w="9525">
                <a:solidFill>
                  <a:srgbClr val="CC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cxnSp>
            <p:nvCxnSpPr>
              <p:cNvPr id="168" name="Google Shape;168;p19"/>
              <p:cNvCxnSpPr/>
              <p:nvPr/>
            </p:nvCxnSpPr>
            <p:spPr>
              <a:xfrm rot="10800000">
                <a:off x="4318975" y="1084322"/>
                <a:ext cx="5298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CC0000"/>
                </a:solidFill>
                <a:prstDash val="solid"/>
                <a:round/>
                <a:headEnd len="sm" w="sm" type="none"/>
                <a:tailEnd len="sm" w="sm" type="none"/>
              </a:ln>
            </p:spPr>
          </p:cxnSp>
        </p:grpSp>
        <p:sp>
          <p:nvSpPr>
            <p:cNvPr id="169" name="Google Shape;169;p19"/>
            <p:cNvSpPr txBox="1"/>
            <p:nvPr/>
          </p:nvSpPr>
          <p:spPr>
            <a:xfrm>
              <a:off x="5343500" y="869803"/>
              <a:ext cx="2728200" cy="276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800">
                  <a:solidFill>
                    <a:srgbClr val="CC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Applications due by 5pm</a:t>
              </a:r>
              <a:endParaRPr b="1" sz="1800">
                <a:solidFill>
                  <a:srgbClr val="CC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70" name="Google Shape;170;p19"/>
            <p:cNvSpPr txBox="1"/>
            <p:nvPr/>
          </p:nvSpPr>
          <p:spPr>
            <a:xfrm>
              <a:off x="5343500" y="1086962"/>
              <a:ext cx="2728200" cy="410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just">
                <a:lnSpc>
                  <a:spcPct val="100000"/>
                </a:lnSpc>
                <a:spcBef>
                  <a:spcPts val="0"/>
                </a:spcBef>
                <a:spcAft>
                  <a:spcPts val="1600"/>
                </a:spcAft>
                <a:buNone/>
              </a:pPr>
              <a:r>
                <a:rPr lang="en" sz="1100">
                  <a:solidFill>
                    <a:srgbClr val="CC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Any submission after 5pm including reference letters and DGP authorization are not accepted and application automatically disqualified</a:t>
              </a:r>
              <a:endParaRPr sz="1100">
                <a:solidFill>
                  <a:srgbClr val="CC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71" name="Google Shape;171;p19"/>
            <p:cNvSpPr txBox="1"/>
            <p:nvPr/>
          </p:nvSpPr>
          <p:spPr>
            <a:xfrm>
              <a:off x="3473385" y="897488"/>
              <a:ext cx="1338600" cy="346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>
                  <a:solidFill>
                    <a:srgbClr val="CC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September </a:t>
              </a:r>
              <a:r>
                <a:rPr b="1" lang="en">
                  <a:solidFill>
                    <a:srgbClr val="CC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15</a:t>
              </a:r>
              <a:endParaRPr b="1">
                <a:solidFill>
                  <a:srgbClr val="CC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sp>
        <p:nvSpPr>
          <p:cNvPr id="172" name="Google Shape;172;p19"/>
          <p:cNvSpPr txBox="1"/>
          <p:nvPr/>
        </p:nvSpPr>
        <p:spPr>
          <a:xfrm>
            <a:off x="248875" y="4286700"/>
            <a:ext cx="3832200" cy="85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NOTE:-</a:t>
            </a:r>
            <a:r>
              <a:rPr lang="en" sz="18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Travel Dates for Fall cycle is from September 15 to February 14</a:t>
            </a:r>
            <a:endParaRPr sz="18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20"/>
          <p:cNvSpPr txBox="1"/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latin typeface="Times New Roman"/>
                <a:ea typeface="Times New Roman"/>
                <a:cs typeface="Times New Roman"/>
                <a:sym typeface="Times New Roman"/>
              </a:rPr>
              <a:t>Eligibility</a:t>
            </a:r>
            <a:endParaRPr sz="48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8" name="Google Shape;178;p20"/>
          <p:cNvSpPr txBox="1"/>
          <p:nvPr>
            <p:ph idx="1" type="body"/>
          </p:nvPr>
        </p:nvSpPr>
        <p:spPr>
          <a:xfrm>
            <a:off x="4556575" y="470850"/>
            <a:ext cx="4425900" cy="4201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Char char="●"/>
            </a:pPr>
            <a:r>
              <a:rPr lang="en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Must be currently enrolled, fee-paying student</a:t>
            </a:r>
            <a:endParaRPr sz="18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Char char="●"/>
            </a:pPr>
            <a:r>
              <a:rPr lang="en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Good academic standing </a:t>
            </a:r>
            <a:endParaRPr sz="18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Char char="○"/>
            </a:pPr>
            <a:r>
              <a:rPr lang="en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GPA &gt; 3.00</a:t>
            </a:r>
            <a:endParaRPr sz="18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Char char="●"/>
            </a:pPr>
            <a:r>
              <a:rPr lang="en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Must be presenting at the conference (powerpoint, poster, workshop)</a:t>
            </a:r>
            <a:endParaRPr sz="18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Can only receive each award </a:t>
            </a:r>
            <a:r>
              <a:rPr b="1" lang="en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ONCE </a:t>
            </a:r>
            <a:r>
              <a:rPr lang="en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per graduate degree</a:t>
            </a:r>
            <a:endParaRPr sz="18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Char char="○"/>
            </a:pPr>
            <a:r>
              <a:rPr lang="en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You may apply to both awards, but you must APPLY to BOTH to be considered</a:t>
            </a:r>
            <a:endParaRPr sz="18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Char char="●"/>
            </a:pPr>
            <a:r>
              <a:rPr lang="en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Can only receive one award per academic year</a:t>
            </a:r>
            <a:endParaRPr sz="18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21"/>
          <p:cNvSpPr txBox="1"/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latin typeface="Times New Roman"/>
                <a:ea typeface="Times New Roman"/>
                <a:cs typeface="Times New Roman"/>
                <a:sym typeface="Times New Roman"/>
              </a:rPr>
              <a:t>Submission Materials</a:t>
            </a:r>
            <a:endParaRPr sz="48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4" name="Google Shape;184;p21"/>
          <p:cNvSpPr txBox="1"/>
          <p:nvPr/>
        </p:nvSpPr>
        <p:spPr>
          <a:xfrm>
            <a:off x="4392100" y="656400"/>
            <a:ext cx="4671900" cy="3830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latin typeface="Times New Roman"/>
                <a:ea typeface="Times New Roman"/>
                <a:cs typeface="Times New Roman"/>
                <a:sym typeface="Times New Roman"/>
              </a:rPr>
              <a:t>For a complete application, following materials must be submitted before 5pm on the deadline:</a:t>
            </a:r>
            <a:endParaRPr b="1" sz="2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Times New Roman"/>
              <a:buChar char="●"/>
            </a:pPr>
            <a:r>
              <a:rPr lang="en" sz="1800">
                <a:latin typeface="Times New Roman"/>
                <a:ea typeface="Times New Roman"/>
                <a:cs typeface="Times New Roman"/>
                <a:sym typeface="Times New Roman"/>
              </a:rPr>
              <a:t>Complete application form</a:t>
            </a:r>
            <a:endParaRPr sz="1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Times New Roman"/>
              <a:buChar char="●"/>
            </a:pPr>
            <a:r>
              <a:rPr lang="en" sz="1800">
                <a:latin typeface="Times New Roman"/>
                <a:ea typeface="Times New Roman"/>
                <a:cs typeface="Times New Roman"/>
                <a:sym typeface="Times New Roman"/>
              </a:rPr>
              <a:t>Personal Statement</a:t>
            </a:r>
            <a:endParaRPr sz="1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Times New Roman"/>
              <a:buChar char="●"/>
            </a:pPr>
            <a:r>
              <a:rPr lang="en" sz="1800">
                <a:latin typeface="Times New Roman"/>
                <a:ea typeface="Times New Roman"/>
                <a:cs typeface="Times New Roman"/>
                <a:sym typeface="Times New Roman"/>
              </a:rPr>
              <a:t>Submitted abstract</a:t>
            </a:r>
            <a:endParaRPr sz="1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Times New Roman"/>
              <a:buChar char="●"/>
            </a:pPr>
            <a:r>
              <a:rPr lang="en" sz="1800">
                <a:latin typeface="Times New Roman"/>
                <a:ea typeface="Times New Roman"/>
                <a:cs typeface="Times New Roman"/>
                <a:sym typeface="Times New Roman"/>
              </a:rPr>
              <a:t>Curriculum Vitae</a:t>
            </a:r>
            <a:endParaRPr sz="1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Times New Roman"/>
              <a:buChar char="●"/>
            </a:pPr>
            <a:r>
              <a:rPr lang="en" sz="1800">
                <a:latin typeface="Times New Roman"/>
                <a:ea typeface="Times New Roman"/>
                <a:cs typeface="Times New Roman"/>
                <a:sym typeface="Times New Roman"/>
              </a:rPr>
              <a:t>Unofficial Transcript</a:t>
            </a:r>
            <a:endParaRPr sz="1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Times New Roman"/>
              <a:buChar char="●"/>
            </a:pPr>
            <a:r>
              <a:rPr lang="en" sz="1800">
                <a:latin typeface="Times New Roman"/>
                <a:ea typeface="Times New Roman"/>
                <a:cs typeface="Times New Roman"/>
                <a:sym typeface="Times New Roman"/>
              </a:rPr>
              <a:t>Abstract acceptance</a:t>
            </a:r>
            <a:endParaRPr sz="1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Times New Roman"/>
              <a:buChar char="●"/>
            </a:pPr>
            <a:r>
              <a:rPr lang="en" sz="1800">
                <a:latin typeface="Times New Roman"/>
                <a:ea typeface="Times New Roman"/>
                <a:cs typeface="Times New Roman"/>
                <a:sym typeface="Times New Roman"/>
              </a:rPr>
              <a:t>Recommendation Letters</a:t>
            </a:r>
            <a:endParaRPr sz="1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Font typeface="Times New Roman"/>
              <a:buChar char="○"/>
            </a:pPr>
            <a:r>
              <a:rPr lang="en" sz="1600">
                <a:latin typeface="Times New Roman"/>
                <a:ea typeface="Times New Roman"/>
                <a:cs typeface="Times New Roman"/>
                <a:sym typeface="Times New Roman"/>
              </a:rPr>
              <a:t>2 for GSA Award for Conferences</a:t>
            </a:r>
            <a:endParaRPr sz="16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Font typeface="Times New Roman"/>
              <a:buChar char="○"/>
            </a:pPr>
            <a:r>
              <a:rPr lang="en" sz="1600">
                <a:latin typeface="Times New Roman"/>
                <a:ea typeface="Times New Roman"/>
                <a:cs typeface="Times New Roman"/>
                <a:sym typeface="Times New Roman"/>
              </a:rPr>
              <a:t>1 for GSA Travel Assistance Award</a:t>
            </a:r>
            <a:endParaRPr sz="16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Times New Roman"/>
              <a:buChar char="●"/>
            </a:pPr>
            <a:r>
              <a:rPr lang="en" sz="1800">
                <a:latin typeface="Times New Roman"/>
                <a:ea typeface="Times New Roman"/>
                <a:cs typeface="Times New Roman"/>
                <a:sym typeface="Times New Roman"/>
              </a:rPr>
              <a:t>DGP Authorization</a:t>
            </a:r>
            <a:endParaRPr sz="1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5" name="Google Shape;185;p21"/>
          <p:cNvSpPr txBox="1"/>
          <p:nvPr/>
        </p:nvSpPr>
        <p:spPr>
          <a:xfrm>
            <a:off x="499525" y="4194775"/>
            <a:ext cx="3706500" cy="87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application will be disqualified if we don’t receive all of these documents before deadline</a:t>
            </a:r>
            <a:endParaRPr sz="16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Paradigm">
  <a:themeElements>
    <a:clrScheme name="Paradigm">
      <a:dk1>
        <a:srgbClr val="31394D"/>
      </a:dk1>
      <a:lt1>
        <a:srgbClr val="FFFFFF"/>
      </a:lt1>
      <a:dk2>
        <a:srgbClr val="666666"/>
      </a:dk2>
      <a:lt2>
        <a:srgbClr val="626B73"/>
      </a:lt2>
      <a:accent1>
        <a:srgbClr val="002F4A"/>
      </a:accent1>
      <a:accent2>
        <a:srgbClr val="D9C4B1"/>
      </a:accent2>
      <a:accent3>
        <a:srgbClr val="EDE3DA"/>
      </a:accent3>
      <a:accent4>
        <a:srgbClr val="B85741"/>
      </a:accent4>
      <a:accent5>
        <a:srgbClr val="009384"/>
      </a:accent5>
      <a:accent6>
        <a:srgbClr val="D0F6FF"/>
      </a:accent6>
      <a:hlink>
        <a:srgbClr val="009384"/>
      </a:hlink>
      <a:folHlink>
        <a:srgbClr val="00938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